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000099"/>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7812913-606B-40B6-B26D-F29EA84F7EE6}"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990946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7812913-606B-40B6-B26D-F29EA84F7EE6}"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330937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7812913-606B-40B6-B26D-F29EA84F7EE6}"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1864867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7812913-606B-40B6-B26D-F29EA84F7EE6}"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1647682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812913-606B-40B6-B26D-F29EA84F7EE6}"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427291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7812913-606B-40B6-B26D-F29EA84F7EE6}" type="datetimeFigureOut">
              <a:rPr lang="en-GB" smtClean="0"/>
              <a:t>31/05/2017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2600382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7812913-606B-40B6-B26D-F29EA84F7EE6}" type="datetimeFigureOut">
              <a:rPr lang="en-GB" smtClean="0"/>
              <a:t>31/05/2017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2654356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7812913-606B-40B6-B26D-F29EA84F7EE6}" type="datetimeFigureOut">
              <a:rPr lang="en-GB" smtClean="0"/>
              <a:t>31/05/2017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2143753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812913-606B-40B6-B26D-F29EA84F7EE6}" type="datetimeFigureOut">
              <a:rPr lang="en-GB" smtClean="0"/>
              <a:t>31/05/2017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876844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812913-606B-40B6-B26D-F29EA84F7EE6}" type="datetimeFigureOut">
              <a:rPr lang="en-GB" smtClean="0"/>
              <a:t>31/05/2017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2150024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812913-606B-40B6-B26D-F29EA84F7EE6}" type="datetimeFigureOut">
              <a:rPr lang="en-GB" smtClean="0"/>
              <a:t>31/05/2017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23E6B6-2F1C-43C9-9F62-7AAA4513B5CE}" type="slidenum">
              <a:rPr lang="en-GB" smtClean="0"/>
              <a:t>‹#›</a:t>
            </a:fld>
            <a:endParaRPr lang="en-GB"/>
          </a:p>
        </p:txBody>
      </p:sp>
    </p:spTree>
    <p:extLst>
      <p:ext uri="{BB962C8B-B14F-4D97-AF65-F5344CB8AC3E}">
        <p14:creationId xmlns:p14="http://schemas.microsoft.com/office/powerpoint/2010/main" val="2488879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812913-606B-40B6-B26D-F29EA84F7EE6}" type="datetimeFigureOut">
              <a:rPr lang="en-GB" smtClean="0"/>
              <a:t>31/05/2017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3E6B6-2F1C-43C9-9F62-7AAA4513B5CE}" type="slidenum">
              <a:rPr lang="en-GB" smtClean="0"/>
              <a:t>‹#›</a:t>
            </a:fld>
            <a:endParaRPr lang="en-GB"/>
          </a:p>
        </p:txBody>
      </p:sp>
    </p:spTree>
    <p:extLst>
      <p:ext uri="{BB962C8B-B14F-4D97-AF65-F5344CB8AC3E}">
        <p14:creationId xmlns:p14="http://schemas.microsoft.com/office/powerpoint/2010/main" val="3610483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918825" y="778511"/>
            <a:ext cx="10110245" cy="4524315"/>
          </a:xfrm>
          <a:prstGeom prst="rect">
            <a:avLst/>
          </a:prstGeom>
          <a:solidFill>
            <a:schemeClr val="bg1"/>
          </a:solidFill>
        </p:spPr>
        <p:txBody>
          <a:bodyPr wrap="square">
            <a:spAutoFit/>
          </a:bodyPr>
          <a:lstStyle/>
          <a:p>
            <a:pPr algn="just"/>
            <a:r>
              <a:rPr lang="en-GB" sz="3600" dirty="0" smtClean="0">
                <a:effectLst/>
                <a:latin typeface="Times New Roman" panose="02020603050405020304" pitchFamily="18" charset="0"/>
                <a:ea typeface="Times New Roman" panose="02020603050405020304" pitchFamily="18" charset="0"/>
              </a:rPr>
              <a:t>“</a:t>
            </a:r>
            <a:r>
              <a:rPr lang="en-GB" sz="3600" baseline="30000" dirty="0" smtClean="0">
                <a:effectLst/>
                <a:latin typeface="Times New Roman" panose="02020603050405020304" pitchFamily="18" charset="0"/>
                <a:ea typeface="Times New Roman" panose="02020603050405020304" pitchFamily="18" charset="0"/>
              </a:rPr>
              <a:t>26 </a:t>
            </a:r>
            <a:r>
              <a:rPr lang="en-GB" sz="3600" dirty="0" smtClean="0">
                <a:effectLst/>
                <a:latin typeface="Times New Roman" panose="02020603050405020304" pitchFamily="18" charset="0"/>
                <a:ea typeface="Times New Roman" panose="02020603050405020304" pitchFamily="18" charset="0"/>
              </a:rPr>
              <a:t>A week later his disciples were in the house again, and Thomas was with them. Though the doors were locked, Jesus came and stood among them and said, “Peace be with you!” </a:t>
            </a:r>
            <a:r>
              <a:rPr lang="en-GB" sz="3600" baseline="30000" dirty="0" smtClean="0">
                <a:effectLst/>
                <a:latin typeface="Times New Roman" panose="02020603050405020304" pitchFamily="18" charset="0"/>
                <a:ea typeface="Times New Roman" panose="02020603050405020304" pitchFamily="18" charset="0"/>
              </a:rPr>
              <a:t>27 </a:t>
            </a:r>
            <a:r>
              <a:rPr lang="en-GB" sz="3600" dirty="0" smtClean="0">
                <a:effectLst/>
                <a:latin typeface="Times New Roman" panose="02020603050405020304" pitchFamily="18" charset="0"/>
                <a:ea typeface="Times New Roman" panose="02020603050405020304" pitchFamily="18" charset="0"/>
              </a:rPr>
              <a:t>Then he said to Thomas, “Put your finger here; see my hands. Reach out your hand and put it into my side. Stop doubting and believe.”</a:t>
            </a:r>
          </a:p>
          <a:p>
            <a:r>
              <a:rPr lang="en-GB" sz="3600" baseline="30000" dirty="0" smtClean="0">
                <a:effectLst/>
                <a:latin typeface="Times New Roman" panose="02020603050405020304" pitchFamily="18" charset="0"/>
                <a:ea typeface="Times New Roman" panose="02020603050405020304" pitchFamily="18" charset="0"/>
              </a:rPr>
              <a:t>28 </a:t>
            </a:r>
            <a:r>
              <a:rPr lang="en-GB" sz="3600" dirty="0" smtClean="0">
                <a:effectLst/>
                <a:latin typeface="Times New Roman" panose="02020603050405020304" pitchFamily="18" charset="0"/>
                <a:ea typeface="Times New Roman" panose="02020603050405020304" pitchFamily="18" charset="0"/>
              </a:rPr>
              <a:t>Thomas said to him, </a:t>
            </a:r>
            <a:r>
              <a:rPr lang="en-GB" sz="3600" b="1" dirty="0" smtClean="0">
                <a:solidFill>
                  <a:srgbClr val="FF0000"/>
                </a:solidFill>
                <a:effectLst/>
                <a:latin typeface="Times New Roman" panose="02020603050405020304" pitchFamily="18" charset="0"/>
                <a:ea typeface="Times New Roman" panose="02020603050405020304" pitchFamily="18" charset="0"/>
              </a:rPr>
              <a:t>“My Lord and my God!” </a:t>
            </a:r>
            <a:endParaRPr lang="en-GB" sz="3600" b="1" dirty="0">
              <a:solidFill>
                <a:srgbClr val="FF0000"/>
              </a:solidFill>
              <a:latin typeface="Times New Roman" panose="02020603050405020304" pitchFamily="18" charset="0"/>
              <a:ea typeface="Times New Roman" panose="02020603050405020304" pitchFamily="18" charset="0"/>
            </a:endParaRPr>
          </a:p>
          <a:p>
            <a:r>
              <a:rPr lang="en-GB" sz="3600" b="1" i="1" dirty="0" smtClean="0">
                <a:effectLst/>
                <a:latin typeface="Times New Roman" panose="02020603050405020304" pitchFamily="18" charset="0"/>
                <a:ea typeface="Times New Roman" panose="02020603050405020304" pitchFamily="18" charset="0"/>
              </a:rPr>
              <a:t>John 20:26 – 28 (NIV)</a:t>
            </a:r>
            <a:r>
              <a:rPr lang="en-GB" sz="3600" i="1" dirty="0" smtClean="0">
                <a:effectLst/>
                <a:latin typeface="Times New Roman" panose="02020603050405020304" pitchFamily="18" charset="0"/>
                <a:ea typeface="Times New Roman" panose="02020603050405020304" pitchFamily="18" charset="0"/>
              </a:rPr>
              <a:t>.</a:t>
            </a:r>
            <a:endParaRPr lang="en-GB" sz="3600" i="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404744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p:nvPr/>
        </p:nvSpPr>
        <p:spPr>
          <a:xfrm>
            <a:off x="2122349" y="2189255"/>
            <a:ext cx="7537641" cy="769441"/>
          </a:xfrm>
          <a:prstGeom prst="rect">
            <a:avLst/>
          </a:prstGeom>
          <a:solidFill>
            <a:schemeClr val="bg1"/>
          </a:solidFill>
        </p:spPr>
        <p:txBody>
          <a:bodyPr wrap="none">
            <a:spAutoFit/>
          </a:bodyPr>
          <a:lstStyle/>
          <a:p>
            <a:r>
              <a:rPr lang="en-GB" sz="4400" dirty="0" smtClean="0">
                <a:effectLst/>
                <a:latin typeface="Times New Roman" panose="02020603050405020304" pitchFamily="18" charset="0"/>
                <a:ea typeface="Times New Roman" panose="02020603050405020304" pitchFamily="18" charset="0"/>
              </a:rPr>
              <a:t>‘Caesar is Lord, Caesar is God</a:t>
            </a:r>
            <a:r>
              <a:rPr lang="en-GB" sz="4400" dirty="0" smtClean="0">
                <a:effectLst/>
                <a:latin typeface="Times New Roman" panose="02020603050405020304" pitchFamily="18" charset="0"/>
                <a:ea typeface="Times New Roman" panose="02020603050405020304" pitchFamily="18" charset="0"/>
              </a:rPr>
              <a:t>!’ </a:t>
            </a:r>
            <a:endParaRPr lang="en-GB" sz="44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66525" y="361657"/>
            <a:ext cx="4948301" cy="181883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66525" y="3124875"/>
            <a:ext cx="2057400" cy="27432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91875" y="3124875"/>
            <a:ext cx="2758937" cy="2758937"/>
          </a:xfrm>
          <a:prstGeom prst="rect">
            <a:avLst/>
          </a:prstGeom>
        </p:spPr>
      </p:pic>
      <p:sp>
        <p:nvSpPr>
          <p:cNvPr id="9" name="Rectangle 8"/>
          <p:cNvSpPr/>
          <p:nvPr/>
        </p:nvSpPr>
        <p:spPr>
          <a:xfrm>
            <a:off x="2829846" y="6049991"/>
            <a:ext cx="5924058" cy="707886"/>
          </a:xfrm>
          <a:prstGeom prst="rect">
            <a:avLst/>
          </a:prstGeom>
        </p:spPr>
        <p:txBody>
          <a:bodyPr wrap="none">
            <a:spAutoFit/>
          </a:bodyPr>
          <a:lstStyle/>
          <a:p>
            <a:pPr algn="just"/>
            <a:r>
              <a:rPr lang="en-GB" sz="4000" b="1" dirty="0" smtClean="0">
                <a:solidFill>
                  <a:srgbClr val="FFFF00"/>
                </a:solidFill>
                <a:latin typeface="Times New Roman" panose="02020603050405020304" pitchFamily="18" charset="0"/>
                <a:cs typeface="Times New Roman" panose="02020603050405020304" pitchFamily="18" charset="0"/>
              </a:rPr>
              <a:t>“Our Lord and our God!”</a:t>
            </a:r>
          </a:p>
        </p:txBody>
      </p:sp>
    </p:spTree>
    <p:extLst>
      <p:ext uri="{BB962C8B-B14F-4D97-AF65-F5344CB8AC3E}">
        <p14:creationId xmlns:p14="http://schemas.microsoft.com/office/powerpoint/2010/main" val="39661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circle(in)">
                                      <p:cBhvr>
                                        <p:cTn id="24" dur="20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9">
                                            <p:txEl>
                                              <p:pRg st="0" end="0"/>
                                            </p:txEl>
                                          </p:spTgt>
                                        </p:tgtEl>
                                        <p:attrNameLst>
                                          <p:attrName>style.visibility</p:attrName>
                                        </p:attrNameLst>
                                      </p:cBhvr>
                                      <p:to>
                                        <p:strVal val="visible"/>
                                      </p:to>
                                    </p:set>
                                    <p:animEffect transition="in" filter="barn(inVertical)">
                                      <p:cBhvr>
                                        <p:cTn id="29"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436341" y="2126225"/>
            <a:ext cx="10635176" cy="3046988"/>
          </a:xfrm>
          <a:prstGeom prst="rect">
            <a:avLst/>
          </a:prstGeom>
          <a:solidFill>
            <a:schemeClr val="bg1"/>
          </a:solidFill>
        </p:spPr>
        <p:txBody>
          <a:bodyPr wrap="square">
            <a:spAutoFit/>
          </a:bodyPr>
          <a:lstStyle/>
          <a:p>
            <a:r>
              <a:rPr lang="en-GB" sz="3200" b="1" i="1" dirty="0">
                <a:latin typeface="Times New Roman" panose="02020603050405020304" pitchFamily="18" charset="0"/>
                <a:cs typeface="Times New Roman" panose="02020603050405020304" pitchFamily="18" charset="0"/>
              </a:rPr>
              <a:t>Hebrews 10:24-25 </a:t>
            </a:r>
            <a:r>
              <a:rPr lang="en-GB" sz="3200" dirty="0">
                <a:latin typeface="Times New Roman" panose="02020603050405020304" pitchFamily="18" charset="0"/>
                <a:cs typeface="Times New Roman" panose="02020603050405020304" pitchFamily="18" charset="0"/>
              </a:rPr>
              <a:t>says; </a:t>
            </a:r>
          </a:p>
          <a:p>
            <a:pPr algn="just"/>
            <a:r>
              <a:rPr lang="en-GB" sz="3200" baseline="30000" dirty="0">
                <a:latin typeface="Times New Roman" panose="02020603050405020304" pitchFamily="18" charset="0"/>
                <a:cs typeface="Times New Roman" panose="02020603050405020304" pitchFamily="18" charset="0"/>
              </a:rPr>
              <a:t>24 </a:t>
            </a:r>
            <a:r>
              <a:rPr lang="en-GB" sz="3200" dirty="0">
                <a:latin typeface="Times New Roman" panose="02020603050405020304" pitchFamily="18" charset="0"/>
                <a:cs typeface="Times New Roman" panose="02020603050405020304" pitchFamily="18" charset="0"/>
              </a:rPr>
              <a:t>And let us consider how we may spur one another on toward love and good deeds, </a:t>
            </a:r>
            <a:r>
              <a:rPr lang="en-GB" sz="3200" baseline="30000" dirty="0">
                <a:latin typeface="Times New Roman" panose="02020603050405020304" pitchFamily="18" charset="0"/>
                <a:cs typeface="Times New Roman" panose="02020603050405020304" pitchFamily="18" charset="0"/>
              </a:rPr>
              <a:t>25 </a:t>
            </a:r>
            <a:r>
              <a:rPr lang="en-GB" sz="3200" b="1" dirty="0">
                <a:solidFill>
                  <a:srgbClr val="FF0000"/>
                </a:solidFill>
                <a:latin typeface="Times New Roman" panose="02020603050405020304" pitchFamily="18" charset="0"/>
                <a:cs typeface="Times New Roman" panose="02020603050405020304" pitchFamily="18" charset="0"/>
              </a:rPr>
              <a:t>not giving up meeting together</a:t>
            </a:r>
            <a:r>
              <a:rPr lang="en-GB" sz="3200" dirty="0">
                <a:latin typeface="Times New Roman" panose="02020603050405020304" pitchFamily="18" charset="0"/>
                <a:cs typeface="Times New Roman" panose="02020603050405020304" pitchFamily="18" charset="0"/>
              </a:rPr>
              <a:t>, as some are in the habit of doing, but encouraging one another—and all the more as you see the Day approaching.</a:t>
            </a:r>
          </a:p>
          <a:p>
            <a:r>
              <a:rPr lang="en-GB" sz="3200" dirty="0"/>
              <a:t> </a:t>
            </a:r>
          </a:p>
        </p:txBody>
      </p:sp>
      <p:sp>
        <p:nvSpPr>
          <p:cNvPr id="5" name="Rectangle 4"/>
          <p:cNvSpPr/>
          <p:nvPr/>
        </p:nvSpPr>
        <p:spPr>
          <a:xfrm>
            <a:off x="341389" y="126788"/>
            <a:ext cx="6643870" cy="646331"/>
          </a:xfrm>
          <a:prstGeom prst="rect">
            <a:avLst/>
          </a:prstGeom>
        </p:spPr>
        <p:txBody>
          <a:bodyPr wrap="none">
            <a:spAutoFit/>
          </a:bodyPr>
          <a:lstStyle/>
          <a:p>
            <a:r>
              <a:rPr lang="en-GB" sz="3600" b="1" dirty="0">
                <a:solidFill>
                  <a:srgbClr val="FFFF00"/>
                </a:solidFill>
                <a:latin typeface="Times New Roman" panose="02020603050405020304" pitchFamily="18" charset="0"/>
                <a:cs typeface="Times New Roman" panose="02020603050405020304" pitchFamily="18" charset="0"/>
              </a:rPr>
              <a:t>III. Thomas’ virtues and mistake</a:t>
            </a:r>
            <a:endParaRPr lang="en-GB" sz="3600" dirty="0">
              <a:solidFill>
                <a:srgbClr val="FFFF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106902" y="850829"/>
            <a:ext cx="11294054" cy="584775"/>
          </a:xfrm>
          <a:prstGeom prst="rect">
            <a:avLst/>
          </a:prstGeom>
        </p:spPr>
        <p:txBody>
          <a:bodyPr wrap="none">
            <a:spAutoFit/>
          </a:bodyPr>
          <a:lstStyle/>
          <a:p>
            <a:pPr lvl="0"/>
            <a:r>
              <a:rPr lang="en-GB" sz="3200" b="1" dirty="0">
                <a:solidFill>
                  <a:schemeClr val="bg1"/>
                </a:solidFill>
                <a:latin typeface="Times New Roman" panose="02020603050405020304" pitchFamily="18" charset="0"/>
                <a:cs typeface="Times New Roman" panose="02020603050405020304" pitchFamily="18" charset="0"/>
              </a:rPr>
              <a:t>a</a:t>
            </a:r>
            <a:r>
              <a:rPr lang="en-GB" sz="3200" b="1" dirty="0" smtClean="0">
                <a:solidFill>
                  <a:schemeClr val="bg1"/>
                </a:solidFill>
                <a:latin typeface="Times New Roman" panose="02020603050405020304" pitchFamily="18" charset="0"/>
                <a:cs typeface="Times New Roman" panose="02020603050405020304" pitchFamily="18" charset="0"/>
              </a:rPr>
              <a:t>) Thomas’ </a:t>
            </a:r>
            <a:r>
              <a:rPr lang="en-GB" sz="3200" b="1" dirty="0">
                <a:solidFill>
                  <a:schemeClr val="bg1"/>
                </a:solidFill>
                <a:latin typeface="Times New Roman" panose="02020603050405020304" pitchFamily="18" charset="0"/>
                <a:cs typeface="Times New Roman" panose="02020603050405020304" pitchFamily="18" charset="0"/>
              </a:rPr>
              <a:t>mistake: </a:t>
            </a:r>
            <a:r>
              <a:rPr lang="en-GB" sz="3200" i="1" dirty="0">
                <a:solidFill>
                  <a:schemeClr val="bg1"/>
                </a:solidFill>
                <a:latin typeface="Times New Roman" panose="02020603050405020304" pitchFamily="18" charset="0"/>
                <a:cs typeface="Times New Roman" panose="02020603050405020304" pitchFamily="18" charset="0"/>
              </a:rPr>
              <a:t>“He withdrew from the Christian fellowship”</a:t>
            </a:r>
          </a:p>
        </p:txBody>
      </p:sp>
    </p:spTree>
    <p:extLst>
      <p:ext uri="{BB962C8B-B14F-4D97-AF65-F5344CB8AC3E}">
        <p14:creationId xmlns:p14="http://schemas.microsoft.com/office/powerpoint/2010/main" val="1480397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436341" y="2126225"/>
            <a:ext cx="10944422" cy="2554545"/>
          </a:xfrm>
          <a:prstGeom prst="rect">
            <a:avLst/>
          </a:prstGeom>
          <a:solidFill>
            <a:schemeClr val="bg1"/>
          </a:solidFill>
        </p:spPr>
        <p:txBody>
          <a:bodyPr wrap="square">
            <a:spAutoFit/>
          </a:bodyPr>
          <a:lstStyle/>
          <a:p>
            <a:pPr algn="just"/>
            <a:r>
              <a:rPr lang="en-GB" sz="3200" dirty="0">
                <a:latin typeface="Times New Roman" panose="02020603050405020304" pitchFamily="18" charset="0"/>
                <a:cs typeface="Times New Roman" panose="02020603050405020304" pitchFamily="18" charset="0"/>
              </a:rPr>
              <a:t>“There is more ultimate faith in the man who insists on being sure than in the man who glibly repeat things which he has never thought out, and which he may not really believe. It is doubt like that which in the end arrives at certainty</a:t>
            </a:r>
            <a:r>
              <a:rPr lang="en-GB" sz="3200" dirty="0" smtClean="0">
                <a:latin typeface="Times New Roman" panose="02020603050405020304" pitchFamily="18" charset="0"/>
                <a:cs typeface="Times New Roman" panose="02020603050405020304" pitchFamily="18" charset="0"/>
              </a:rPr>
              <a:t>”</a:t>
            </a:r>
          </a:p>
          <a:p>
            <a:pPr algn="just"/>
            <a:r>
              <a:rPr lang="en-GB" sz="2000" b="1" i="1" dirty="0" smtClean="0">
                <a:solidFill>
                  <a:srgbClr val="000099"/>
                </a:solidFill>
                <a:latin typeface="Times New Roman" panose="02020603050405020304" pitchFamily="18" charset="0"/>
                <a:cs typeface="Times New Roman" panose="02020603050405020304" pitchFamily="18" charset="0"/>
              </a:rPr>
              <a:t>William </a:t>
            </a:r>
            <a:r>
              <a:rPr lang="en-GB" sz="2000" b="1" i="1" dirty="0" smtClean="0">
                <a:solidFill>
                  <a:srgbClr val="000099"/>
                </a:solidFill>
                <a:latin typeface="Times New Roman" panose="02020603050405020304" pitchFamily="18" charset="0"/>
                <a:cs typeface="Times New Roman" panose="02020603050405020304" pitchFamily="18" charset="0"/>
              </a:rPr>
              <a:t>Barclay</a:t>
            </a:r>
            <a:r>
              <a:rPr lang="en-GB" sz="3200" dirty="0"/>
              <a:t> </a:t>
            </a:r>
          </a:p>
        </p:txBody>
      </p:sp>
      <p:sp>
        <p:nvSpPr>
          <p:cNvPr id="2" name="Rectangle 1"/>
          <p:cNvSpPr/>
          <p:nvPr/>
        </p:nvSpPr>
        <p:spPr>
          <a:xfrm>
            <a:off x="303850" y="428798"/>
            <a:ext cx="7567072" cy="584775"/>
          </a:xfrm>
          <a:prstGeom prst="rect">
            <a:avLst/>
          </a:prstGeom>
        </p:spPr>
        <p:txBody>
          <a:bodyPr wrap="none">
            <a:spAutoFit/>
          </a:bodyPr>
          <a:lstStyle/>
          <a:p>
            <a:pPr lvl="0"/>
            <a:r>
              <a:rPr lang="en-GB" sz="3200" b="1" dirty="0" smtClean="0">
                <a:solidFill>
                  <a:schemeClr val="bg1"/>
                </a:solidFill>
                <a:latin typeface="Times New Roman" panose="02020603050405020304" pitchFamily="18" charset="0"/>
                <a:cs typeface="Times New Roman" panose="02020603050405020304" pitchFamily="18" charset="0"/>
              </a:rPr>
              <a:t>b) Thomas’ virtues: </a:t>
            </a:r>
            <a:r>
              <a:rPr lang="en-GB" sz="3200" dirty="0" smtClean="0">
                <a:solidFill>
                  <a:schemeClr val="bg1"/>
                </a:solidFill>
                <a:latin typeface="Times New Roman" panose="02020603050405020304" pitchFamily="18" charset="0"/>
                <a:cs typeface="Times New Roman" panose="02020603050405020304" pitchFamily="18" charset="0"/>
              </a:rPr>
              <a:t>First, </a:t>
            </a:r>
            <a:r>
              <a:rPr lang="en-GB" sz="3200" b="1" dirty="0" smtClean="0">
                <a:solidFill>
                  <a:srgbClr val="FFFF00"/>
                </a:solidFill>
                <a:latin typeface="Times New Roman" panose="02020603050405020304" pitchFamily="18" charset="0"/>
                <a:cs typeface="Times New Roman" panose="02020603050405020304" pitchFamily="18" charset="0"/>
              </a:rPr>
              <a:t>"He</a:t>
            </a:r>
            <a:r>
              <a:rPr lang="en-GB" sz="3200" b="1" i="1" dirty="0" smtClean="0">
                <a:solidFill>
                  <a:srgbClr val="FFFF00"/>
                </a:solidFill>
                <a:latin typeface="Times New Roman" panose="02020603050405020304" pitchFamily="18" charset="0"/>
                <a:cs typeface="Times New Roman" panose="02020603050405020304" pitchFamily="18" charset="0"/>
              </a:rPr>
              <a:t> was honest”</a:t>
            </a:r>
            <a:endParaRPr lang="en-GB" sz="3200" b="1" i="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1374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546723" y="1507246"/>
            <a:ext cx="10944422" cy="1569660"/>
          </a:xfrm>
          <a:prstGeom prst="rect">
            <a:avLst/>
          </a:prstGeom>
          <a:solidFill>
            <a:schemeClr val="bg1"/>
          </a:solidFill>
        </p:spPr>
        <p:txBody>
          <a:bodyPr wrap="square">
            <a:spAutoFit/>
          </a:bodyPr>
          <a:lstStyle/>
          <a:p>
            <a:r>
              <a:rPr lang="en-GB" sz="3200" dirty="0">
                <a:latin typeface="Times New Roman" panose="02020603050405020304" pitchFamily="18" charset="0"/>
                <a:cs typeface="Times New Roman" panose="02020603050405020304" pitchFamily="18" charset="0"/>
              </a:rPr>
              <a:t>Thomas arrived at an absolute certainty for he said; </a:t>
            </a:r>
            <a:r>
              <a:rPr lang="en-GB" sz="3200" b="1" dirty="0">
                <a:solidFill>
                  <a:srgbClr val="FF0000"/>
                </a:solidFill>
                <a:latin typeface="Times New Roman" panose="02020603050405020304" pitchFamily="18" charset="0"/>
                <a:cs typeface="Times New Roman" panose="02020603050405020304" pitchFamily="18" charset="0"/>
              </a:rPr>
              <a:t>“My Lord and my God!”</a:t>
            </a:r>
            <a:r>
              <a:rPr lang="en-GB" sz="3200" dirty="0">
                <a:latin typeface="Times New Roman" panose="02020603050405020304" pitchFamily="18" charset="0"/>
                <a:cs typeface="Times New Roman" panose="02020603050405020304" pitchFamily="18" charset="0"/>
              </a:rPr>
              <a:t>…he doesn’t said “Lord and God” no, he said; “My Lord and my God”.</a:t>
            </a:r>
          </a:p>
        </p:txBody>
      </p:sp>
      <p:sp>
        <p:nvSpPr>
          <p:cNvPr id="2" name="Rectangle 1"/>
          <p:cNvSpPr/>
          <p:nvPr/>
        </p:nvSpPr>
        <p:spPr>
          <a:xfrm>
            <a:off x="303850" y="428798"/>
            <a:ext cx="8185831" cy="584775"/>
          </a:xfrm>
          <a:prstGeom prst="rect">
            <a:avLst/>
          </a:prstGeom>
        </p:spPr>
        <p:txBody>
          <a:bodyPr wrap="none">
            <a:spAutoFit/>
          </a:bodyPr>
          <a:lstStyle/>
          <a:p>
            <a:pPr lvl="0"/>
            <a:r>
              <a:rPr lang="en-GB" sz="3200" b="1" dirty="0" smtClean="0">
                <a:solidFill>
                  <a:schemeClr val="bg1"/>
                </a:solidFill>
                <a:latin typeface="Times New Roman" panose="02020603050405020304" pitchFamily="18" charset="0"/>
                <a:cs typeface="Times New Roman" panose="02020603050405020304" pitchFamily="18" charset="0"/>
              </a:rPr>
              <a:t>b) Thomas’ virtues: </a:t>
            </a:r>
            <a:r>
              <a:rPr lang="en-GB" sz="3200" dirty="0">
                <a:solidFill>
                  <a:schemeClr val="bg1"/>
                </a:solidFill>
                <a:latin typeface="Times New Roman" panose="02020603050405020304" pitchFamily="18" charset="0"/>
                <a:cs typeface="Times New Roman" panose="02020603050405020304" pitchFamily="18" charset="0"/>
              </a:rPr>
              <a:t>S</a:t>
            </a:r>
            <a:r>
              <a:rPr lang="en-GB" sz="3200" dirty="0" smtClean="0">
                <a:solidFill>
                  <a:schemeClr val="bg1"/>
                </a:solidFill>
                <a:latin typeface="Times New Roman" panose="02020603050405020304" pitchFamily="18" charset="0"/>
                <a:cs typeface="Times New Roman" panose="02020603050405020304" pitchFamily="18" charset="0"/>
              </a:rPr>
              <a:t>econd, </a:t>
            </a:r>
            <a:r>
              <a:rPr lang="en-GB" sz="3200" b="1" dirty="0" smtClean="0">
                <a:solidFill>
                  <a:srgbClr val="FFFF00"/>
                </a:solidFill>
                <a:latin typeface="Times New Roman" panose="02020603050405020304" pitchFamily="18" charset="0"/>
                <a:cs typeface="Times New Roman" panose="02020603050405020304" pitchFamily="18" charset="0"/>
              </a:rPr>
              <a:t>"He</a:t>
            </a:r>
            <a:r>
              <a:rPr lang="en-GB" sz="3200" b="1" i="1" dirty="0" smtClean="0">
                <a:solidFill>
                  <a:srgbClr val="FFFF00"/>
                </a:solidFill>
                <a:latin typeface="Times New Roman" panose="02020603050405020304" pitchFamily="18" charset="0"/>
                <a:cs typeface="Times New Roman" panose="02020603050405020304" pitchFamily="18" charset="0"/>
              </a:rPr>
              <a:t> persevered”</a:t>
            </a:r>
            <a:endParaRPr lang="en-GB" sz="3200" b="1" i="1" dirty="0">
              <a:solidFill>
                <a:srgbClr val="FFFF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693354" y="3596100"/>
            <a:ext cx="10651160" cy="2062103"/>
          </a:xfrm>
          <a:prstGeom prst="rect">
            <a:avLst/>
          </a:prstGeom>
          <a:solidFill>
            <a:schemeClr val="bg1"/>
          </a:solidFill>
        </p:spPr>
        <p:txBody>
          <a:bodyPr wrap="square">
            <a:spAutoFit/>
          </a:bodyPr>
          <a:lstStyle/>
          <a:p>
            <a:pPr algn="just"/>
            <a:r>
              <a:rPr lang="en-GB" sz="3200" dirty="0">
                <a:latin typeface="Times New Roman" panose="02020603050405020304" pitchFamily="18" charset="0"/>
                <a:cs typeface="Times New Roman" panose="02020603050405020304" pitchFamily="18" charset="0"/>
              </a:rPr>
              <a:t>Then Jesus told him, “Because you have seen me, you have believed; </a:t>
            </a:r>
            <a:r>
              <a:rPr lang="en-GB" sz="3200" b="1" dirty="0">
                <a:solidFill>
                  <a:srgbClr val="FF0000"/>
                </a:solidFill>
                <a:latin typeface="Times New Roman" panose="02020603050405020304" pitchFamily="18" charset="0"/>
                <a:cs typeface="Times New Roman" panose="02020603050405020304" pitchFamily="18" charset="0"/>
              </a:rPr>
              <a:t>blessed are those </a:t>
            </a:r>
            <a:r>
              <a:rPr lang="en-GB" sz="3200" dirty="0">
                <a:latin typeface="Times New Roman" panose="02020603050405020304" pitchFamily="18" charset="0"/>
                <a:cs typeface="Times New Roman" panose="02020603050405020304" pitchFamily="18" charset="0"/>
              </a:rPr>
              <a:t>who have not seen and yet have believed</a:t>
            </a:r>
            <a:r>
              <a:rPr lang="en-GB" sz="3200" dirty="0" smtClean="0">
                <a:latin typeface="Times New Roman" panose="02020603050405020304" pitchFamily="18" charset="0"/>
                <a:cs typeface="Times New Roman" panose="02020603050405020304" pitchFamily="18" charset="0"/>
              </a:rPr>
              <a:t>.”</a:t>
            </a:r>
          </a:p>
          <a:p>
            <a:pPr algn="just"/>
            <a:r>
              <a:rPr lang="en-GB" sz="3200" b="1" i="1" dirty="0" smtClean="0">
                <a:latin typeface="Times New Roman" panose="02020603050405020304" pitchFamily="18" charset="0"/>
                <a:cs typeface="Times New Roman" panose="02020603050405020304" pitchFamily="18" charset="0"/>
              </a:rPr>
              <a:t>John 20:29 (NIV)</a:t>
            </a:r>
            <a:endParaRPr lang="en-GB" sz="3200" b="1" i="1" dirty="0">
              <a:latin typeface="Times New Roman" panose="02020603050405020304" pitchFamily="18" charset="0"/>
              <a:cs typeface="Times New Roman" panose="02020603050405020304" pitchFamily="18" charset="0"/>
            </a:endParaRPr>
          </a:p>
        </p:txBody>
      </p:sp>
      <p:sp>
        <p:nvSpPr>
          <p:cNvPr id="5" name="Rectangle 4"/>
          <p:cNvSpPr/>
          <p:nvPr/>
        </p:nvSpPr>
        <p:spPr>
          <a:xfrm>
            <a:off x="298778" y="6022653"/>
            <a:ext cx="11440311" cy="646331"/>
          </a:xfrm>
          <a:prstGeom prst="rect">
            <a:avLst/>
          </a:prstGeom>
        </p:spPr>
        <p:txBody>
          <a:bodyPr wrap="none">
            <a:spAutoFit/>
          </a:bodyPr>
          <a:lstStyle/>
          <a:p>
            <a:pPr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3600" b="1" dirty="0">
                <a:solidFill>
                  <a:srgbClr val="FFFF00"/>
                </a:solidFill>
                <a:latin typeface="Times New Roman" panose="02020603050405020304" pitchFamily="18" charset="0"/>
                <a:ea typeface="Times New Roman" panose="02020603050405020304" pitchFamily="18" charset="0"/>
              </a:rPr>
              <a:t>It is what we do not see that is the strength of our hearts. </a:t>
            </a:r>
          </a:p>
        </p:txBody>
      </p:sp>
    </p:spTree>
    <p:extLst>
      <p:ext uri="{BB962C8B-B14F-4D97-AF65-F5344CB8AC3E}">
        <p14:creationId xmlns:p14="http://schemas.microsoft.com/office/powerpoint/2010/main" val="2696830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animBg="1"/>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590888" y="542124"/>
            <a:ext cx="10944422" cy="2308324"/>
          </a:xfrm>
          <a:prstGeom prst="rect">
            <a:avLst/>
          </a:prstGeom>
          <a:solidFill>
            <a:schemeClr val="bg1"/>
          </a:solidFill>
        </p:spPr>
        <p:txBody>
          <a:bodyPr wrap="square">
            <a:spAutoFit/>
          </a:bodyPr>
          <a:lstStyle/>
          <a:p>
            <a:pPr algn="just"/>
            <a:r>
              <a:rPr lang="en-GB" sz="3600" dirty="0" smtClean="0">
                <a:latin typeface="Times New Roman" panose="02020603050405020304" pitchFamily="18" charset="0"/>
                <a:cs typeface="Times New Roman" panose="02020603050405020304" pitchFamily="18" charset="0"/>
              </a:rPr>
              <a:t>“So </a:t>
            </a:r>
            <a:r>
              <a:rPr lang="en-GB" sz="3600" dirty="0">
                <a:latin typeface="Times New Roman" panose="02020603050405020304" pitchFamily="18" charset="0"/>
                <a:cs typeface="Times New Roman" panose="02020603050405020304" pitchFamily="18" charset="0"/>
              </a:rPr>
              <a:t>we fix our eyes not on what is seen, but on what is unseen, since what is seen is temporary, but what is unseen is </a:t>
            </a:r>
            <a:r>
              <a:rPr lang="en-GB" sz="3600" dirty="0" smtClean="0">
                <a:latin typeface="Times New Roman" panose="02020603050405020304" pitchFamily="18" charset="0"/>
                <a:cs typeface="Times New Roman" panose="02020603050405020304" pitchFamily="18" charset="0"/>
              </a:rPr>
              <a:t>eternal”.</a:t>
            </a:r>
          </a:p>
          <a:p>
            <a:r>
              <a:rPr lang="en-GB" sz="3600" b="1" i="1" dirty="0" smtClean="0">
                <a:latin typeface="Times New Roman" panose="02020603050405020304" pitchFamily="18" charset="0"/>
                <a:cs typeface="Times New Roman" panose="02020603050405020304" pitchFamily="18" charset="0"/>
              </a:rPr>
              <a:t>2 Corinthians 4:18 (NIV)</a:t>
            </a:r>
            <a:endParaRPr lang="en-GB" sz="3600" b="1" i="1" dirty="0">
              <a:latin typeface="Times New Roman" panose="02020603050405020304" pitchFamily="18" charset="0"/>
              <a:cs typeface="Times New Roman" panose="02020603050405020304" pitchFamily="18" charset="0"/>
            </a:endParaRPr>
          </a:p>
        </p:txBody>
      </p:sp>
      <p:sp>
        <p:nvSpPr>
          <p:cNvPr id="5" name="Rectangle 4"/>
          <p:cNvSpPr/>
          <p:nvPr/>
        </p:nvSpPr>
        <p:spPr>
          <a:xfrm>
            <a:off x="375845" y="3244334"/>
            <a:ext cx="11440311" cy="646331"/>
          </a:xfrm>
          <a:prstGeom prst="rect">
            <a:avLst/>
          </a:prstGeom>
        </p:spPr>
        <p:txBody>
          <a:bodyPr wrap="none">
            <a:spAutoFit/>
          </a:bodyPr>
          <a:lstStyle/>
          <a:p>
            <a:pPr algn="jus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GB" sz="3600" b="1" dirty="0">
                <a:solidFill>
                  <a:srgbClr val="FFFF00"/>
                </a:solidFill>
                <a:latin typeface="Times New Roman" panose="02020603050405020304" pitchFamily="18" charset="0"/>
                <a:ea typeface="Times New Roman" panose="02020603050405020304" pitchFamily="18" charset="0"/>
              </a:rPr>
              <a:t>It is what we do not see that is the strength of our hearts. </a:t>
            </a:r>
            <a:endParaRPr lang="en-GB" sz="3600" b="1" dirty="0">
              <a:solidFill>
                <a:srgbClr val="FFFF00"/>
              </a:solidFill>
              <a:effectLst/>
              <a:latin typeface="Times New Roman" panose="02020603050405020304" pitchFamily="18" charset="0"/>
              <a:ea typeface="Times New Roman" panose="02020603050405020304" pitchFamily="18"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67089" y="3890665"/>
            <a:ext cx="3577883" cy="2683412"/>
          </a:xfrm>
          <a:prstGeom prst="rect">
            <a:avLst/>
          </a:prstGeom>
        </p:spPr>
      </p:pic>
    </p:spTree>
    <p:extLst>
      <p:ext uri="{BB962C8B-B14F-4D97-AF65-F5344CB8AC3E}">
        <p14:creationId xmlns:p14="http://schemas.microsoft.com/office/powerpoint/2010/main" val="1266040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548685" y="1428389"/>
            <a:ext cx="10944422" cy="3416320"/>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“Though you have not seen him, you love him; and even though you do not see him now, </a:t>
            </a:r>
            <a:r>
              <a:rPr lang="en-GB" sz="3600" b="1" dirty="0">
                <a:solidFill>
                  <a:srgbClr val="FF0000"/>
                </a:solidFill>
                <a:latin typeface="Times New Roman" panose="02020603050405020304" pitchFamily="18" charset="0"/>
                <a:cs typeface="Times New Roman" panose="02020603050405020304" pitchFamily="18" charset="0"/>
              </a:rPr>
              <a:t>you believe in him </a:t>
            </a:r>
            <a:r>
              <a:rPr lang="en-GB" sz="3600" dirty="0">
                <a:latin typeface="Times New Roman" panose="02020603050405020304" pitchFamily="18" charset="0"/>
                <a:cs typeface="Times New Roman" panose="02020603050405020304" pitchFamily="18" charset="0"/>
              </a:rPr>
              <a:t>and are filled with an inexpressible and glorious </a:t>
            </a:r>
            <a:r>
              <a:rPr lang="en-GB" sz="3600" dirty="0" smtClean="0">
                <a:latin typeface="Times New Roman" panose="02020603050405020304" pitchFamily="18" charset="0"/>
                <a:cs typeface="Times New Roman" panose="02020603050405020304" pitchFamily="18" charset="0"/>
              </a:rPr>
              <a:t>joy </a:t>
            </a:r>
            <a:r>
              <a:rPr lang="en-GB" sz="3600" baseline="30000" dirty="0">
                <a:latin typeface="Times New Roman" panose="02020603050405020304" pitchFamily="18" charset="0"/>
                <a:cs typeface="Times New Roman" panose="02020603050405020304" pitchFamily="18" charset="0"/>
              </a:rPr>
              <a:t>9 </a:t>
            </a:r>
            <a:r>
              <a:rPr lang="en-GB" sz="3600" dirty="0">
                <a:latin typeface="Times New Roman" panose="02020603050405020304" pitchFamily="18" charset="0"/>
                <a:cs typeface="Times New Roman" panose="02020603050405020304" pitchFamily="18" charset="0"/>
              </a:rPr>
              <a:t>for you are receiving the end result of your faith, the salvation of your souls.” </a:t>
            </a:r>
          </a:p>
          <a:p>
            <a:pPr algn="just"/>
            <a:r>
              <a:rPr lang="en-GB" sz="3600" b="1" i="1" dirty="0">
                <a:latin typeface="Times New Roman" panose="02020603050405020304" pitchFamily="18" charset="0"/>
                <a:cs typeface="Times New Roman" panose="02020603050405020304" pitchFamily="18" charset="0"/>
              </a:rPr>
              <a:t>1 Peter </a:t>
            </a:r>
            <a:r>
              <a:rPr lang="en-GB" sz="3600" b="1" i="1" dirty="0" smtClean="0">
                <a:latin typeface="Times New Roman" panose="02020603050405020304" pitchFamily="18" charset="0"/>
                <a:cs typeface="Times New Roman" panose="02020603050405020304" pitchFamily="18" charset="0"/>
              </a:rPr>
              <a:t>1:8-9 </a:t>
            </a:r>
            <a:r>
              <a:rPr lang="en-GB" sz="3600" b="1" i="1" dirty="0">
                <a:latin typeface="Times New Roman" panose="02020603050405020304" pitchFamily="18" charset="0"/>
                <a:cs typeface="Times New Roman" panose="02020603050405020304" pitchFamily="18" charset="0"/>
              </a:rPr>
              <a:t>(NIV)</a:t>
            </a:r>
            <a:r>
              <a:rPr lang="en-GB" sz="3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735232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422076" y="767207"/>
            <a:ext cx="11268176" cy="3416320"/>
          </a:xfrm>
          <a:prstGeom prst="rect">
            <a:avLst/>
          </a:prstGeom>
          <a:solidFill>
            <a:schemeClr val="bg1"/>
          </a:solidFill>
        </p:spPr>
        <p:txBody>
          <a:bodyPr wrap="square">
            <a:spAutoFit/>
          </a:bodyPr>
          <a:lstStyle/>
          <a:p>
            <a:pPr algn="just"/>
            <a:r>
              <a:rPr lang="en-GB" sz="3600" baseline="30000" dirty="0">
                <a:latin typeface="Times New Roman" panose="02020603050405020304" pitchFamily="18" charset="0"/>
                <a:cs typeface="Times New Roman" panose="02020603050405020304" pitchFamily="18" charset="0"/>
              </a:rPr>
              <a:t>30 </a:t>
            </a:r>
            <a:r>
              <a:rPr lang="en-GB" sz="3600" dirty="0">
                <a:latin typeface="Times New Roman" panose="02020603050405020304" pitchFamily="18" charset="0"/>
                <a:cs typeface="Times New Roman" panose="02020603050405020304" pitchFamily="18" charset="0"/>
              </a:rPr>
              <a:t>Jesus performed many other signs in the presence of his disciples, which are not recorded in this book. </a:t>
            </a:r>
            <a:r>
              <a:rPr lang="en-GB" sz="3600" baseline="30000" dirty="0">
                <a:latin typeface="Times New Roman" panose="02020603050405020304" pitchFamily="18" charset="0"/>
                <a:cs typeface="Times New Roman" panose="02020603050405020304" pitchFamily="18" charset="0"/>
              </a:rPr>
              <a:t>31 </a:t>
            </a:r>
            <a:r>
              <a:rPr lang="en-GB" sz="3600" dirty="0">
                <a:latin typeface="Times New Roman" panose="02020603050405020304" pitchFamily="18" charset="0"/>
                <a:cs typeface="Times New Roman" panose="02020603050405020304" pitchFamily="18" charset="0"/>
              </a:rPr>
              <a:t>But these are written </a:t>
            </a:r>
            <a:r>
              <a:rPr lang="en-GB" sz="3600" b="1" dirty="0">
                <a:solidFill>
                  <a:srgbClr val="FF0000"/>
                </a:solidFill>
                <a:latin typeface="Times New Roman" panose="02020603050405020304" pitchFamily="18" charset="0"/>
                <a:cs typeface="Times New Roman" panose="02020603050405020304" pitchFamily="18" charset="0"/>
              </a:rPr>
              <a:t>that you may believe </a:t>
            </a:r>
            <a:r>
              <a:rPr lang="en-GB" sz="3600" dirty="0">
                <a:latin typeface="Times New Roman" panose="02020603050405020304" pitchFamily="18" charset="0"/>
                <a:cs typeface="Times New Roman" panose="02020603050405020304" pitchFamily="18" charset="0"/>
              </a:rPr>
              <a:t>that Jesus is the Messiah, the Son of God, and that by believing you may have life in his name. </a:t>
            </a:r>
            <a:endParaRPr lang="en-GB" sz="3600" dirty="0" smtClean="0">
              <a:latin typeface="Times New Roman" panose="02020603050405020304" pitchFamily="18" charset="0"/>
              <a:cs typeface="Times New Roman" panose="02020603050405020304" pitchFamily="18" charset="0"/>
            </a:endParaRPr>
          </a:p>
          <a:p>
            <a:pPr algn="just"/>
            <a:r>
              <a:rPr lang="en-GB" sz="3600" b="1" i="1" dirty="0" smtClean="0">
                <a:latin typeface="Times New Roman" panose="02020603050405020304" pitchFamily="18" charset="0"/>
                <a:cs typeface="Times New Roman" panose="02020603050405020304" pitchFamily="18" charset="0"/>
              </a:rPr>
              <a:t>John </a:t>
            </a:r>
            <a:r>
              <a:rPr lang="en-GB" sz="3600" b="1" i="1" dirty="0">
                <a:latin typeface="Times New Roman" panose="02020603050405020304" pitchFamily="18" charset="0"/>
                <a:cs typeface="Times New Roman" panose="02020603050405020304" pitchFamily="18" charset="0"/>
              </a:rPr>
              <a:t>20:30-31 (NIV</a:t>
            </a:r>
            <a:r>
              <a:rPr lang="en-GB" sz="3600" b="1" i="1" dirty="0" smtClean="0">
                <a:latin typeface="Times New Roman" panose="02020603050405020304" pitchFamily="18" charset="0"/>
                <a:cs typeface="Times New Roman" panose="02020603050405020304" pitchFamily="18" charset="0"/>
              </a:rPr>
              <a:t>)</a:t>
            </a:r>
            <a:endParaRPr lang="en-GB" sz="3600" dirty="0">
              <a:latin typeface="Times New Roman" panose="02020603050405020304" pitchFamily="18" charset="0"/>
              <a:cs typeface="Times New Roman" panose="02020603050405020304" pitchFamily="18" charset="0"/>
            </a:endParaRPr>
          </a:p>
        </p:txBody>
      </p:sp>
      <p:sp>
        <p:nvSpPr>
          <p:cNvPr id="2" name="Rectangle 1"/>
          <p:cNvSpPr/>
          <p:nvPr/>
        </p:nvSpPr>
        <p:spPr>
          <a:xfrm>
            <a:off x="534572" y="4681417"/>
            <a:ext cx="10733650" cy="1077218"/>
          </a:xfrm>
          <a:prstGeom prst="rect">
            <a:avLst/>
          </a:prstGeom>
        </p:spPr>
        <p:txBody>
          <a:bodyPr wrap="square">
            <a:spAutoFit/>
          </a:bodyPr>
          <a:lstStyle/>
          <a:p>
            <a:pPr algn="just"/>
            <a:r>
              <a:rPr lang="en-GB" sz="3200" dirty="0">
                <a:solidFill>
                  <a:schemeClr val="bg1"/>
                </a:solidFill>
                <a:latin typeface="Times New Roman" panose="02020603050405020304" pitchFamily="18" charset="0"/>
                <a:ea typeface="Times New Roman" panose="02020603050405020304" pitchFamily="18" charset="0"/>
              </a:rPr>
              <a:t>John invites us to believe, to have faith in Him; by committing ourselves personally to Jesus as </a:t>
            </a:r>
            <a:r>
              <a:rPr lang="en-GB" sz="3200" b="1" dirty="0">
                <a:solidFill>
                  <a:schemeClr val="bg1"/>
                </a:solidFill>
                <a:latin typeface="Times New Roman" panose="02020603050405020304" pitchFamily="18" charset="0"/>
                <a:ea typeface="Times New Roman" panose="02020603050405020304" pitchFamily="18" charset="0"/>
              </a:rPr>
              <a:t>our Christ and our Lord. </a:t>
            </a:r>
            <a:endParaRPr lang="en-GB" sz="3200" b="1" dirty="0">
              <a:solidFill>
                <a:schemeClr val="bg1"/>
              </a:solidFill>
            </a:endParaRPr>
          </a:p>
        </p:txBody>
      </p:sp>
    </p:spTree>
    <p:extLst>
      <p:ext uri="{BB962C8B-B14F-4D97-AF65-F5344CB8AC3E}">
        <p14:creationId xmlns:p14="http://schemas.microsoft.com/office/powerpoint/2010/main" val="2217217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p:nvPr/>
        </p:nvSpPr>
        <p:spPr>
          <a:xfrm>
            <a:off x="1153849" y="796555"/>
            <a:ext cx="3219023" cy="769441"/>
          </a:xfrm>
          <a:prstGeom prst="rect">
            <a:avLst/>
          </a:prstGeom>
        </p:spPr>
        <p:txBody>
          <a:bodyPr wrap="none">
            <a:spAutoFit/>
          </a:bodyPr>
          <a:lstStyle/>
          <a:p>
            <a:r>
              <a:rPr lang="en-GB" sz="4400" b="1" dirty="0" smtClean="0">
                <a:solidFill>
                  <a:schemeClr val="bg1"/>
                </a:solidFill>
                <a:effectLst/>
                <a:latin typeface="Times New Roman" panose="02020603050405020304" pitchFamily="18" charset="0"/>
                <a:ea typeface="Times New Roman" panose="02020603050405020304" pitchFamily="18" charset="0"/>
              </a:rPr>
              <a:t>Let’s pray…</a:t>
            </a:r>
            <a:endParaRPr lang="en-GB" sz="4400" b="1" dirty="0">
              <a:solidFill>
                <a:schemeClr val="bg1"/>
              </a:solidFil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30314" y="2064198"/>
            <a:ext cx="7547786" cy="3773893"/>
          </a:xfrm>
          <a:prstGeom prst="rect">
            <a:avLst/>
          </a:prstGeom>
        </p:spPr>
      </p:pic>
    </p:spTree>
    <p:extLst>
      <p:ext uri="{BB962C8B-B14F-4D97-AF65-F5344CB8AC3E}">
        <p14:creationId xmlns:p14="http://schemas.microsoft.com/office/powerpoint/2010/main" val="3278544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932893" y="2553881"/>
            <a:ext cx="10743291" cy="3970318"/>
          </a:xfrm>
          <a:prstGeom prst="rect">
            <a:avLst/>
          </a:prstGeom>
          <a:solidFill>
            <a:schemeClr val="bg1"/>
          </a:solidFill>
        </p:spPr>
        <p:txBody>
          <a:bodyPr wrap="square">
            <a:spAutoFit/>
          </a:bodyPr>
          <a:lstStyle/>
          <a:p>
            <a:pPr algn="just"/>
            <a:r>
              <a:rPr lang="en-GB" sz="3600" baseline="30000" dirty="0">
                <a:latin typeface="Times New Roman" panose="02020603050405020304" pitchFamily="18" charset="0"/>
                <a:cs typeface="Times New Roman" panose="02020603050405020304" pitchFamily="18" charset="0"/>
              </a:rPr>
              <a:t>19 </a:t>
            </a:r>
            <a:r>
              <a:rPr lang="en-GB" sz="3600" dirty="0">
                <a:latin typeface="Times New Roman" panose="02020603050405020304" pitchFamily="18" charset="0"/>
                <a:cs typeface="Times New Roman" panose="02020603050405020304" pitchFamily="18" charset="0"/>
              </a:rPr>
              <a:t>On the evening of that first day of the week, when the disciples were together, with the doors locked for fear of the Jewish leaders, Jesus came and stood among them and said, “Peace be with you!” </a:t>
            </a:r>
            <a:r>
              <a:rPr lang="en-GB" sz="3600" baseline="30000" dirty="0">
                <a:latin typeface="Times New Roman" panose="02020603050405020304" pitchFamily="18" charset="0"/>
                <a:cs typeface="Times New Roman" panose="02020603050405020304" pitchFamily="18" charset="0"/>
              </a:rPr>
              <a:t>20 </a:t>
            </a:r>
            <a:r>
              <a:rPr lang="en-GB" sz="3600" dirty="0">
                <a:latin typeface="Times New Roman" panose="02020603050405020304" pitchFamily="18" charset="0"/>
                <a:cs typeface="Times New Roman" panose="02020603050405020304" pitchFamily="18" charset="0"/>
              </a:rPr>
              <a:t>After he said this, he showed them his hands and side. The disciples were overjoyed when they saw the Lord.</a:t>
            </a:r>
          </a:p>
          <a:p>
            <a:r>
              <a:rPr lang="en-GB" sz="3600" b="1" i="1" dirty="0" smtClean="0">
                <a:effectLst/>
                <a:latin typeface="Times New Roman" panose="02020603050405020304" pitchFamily="18" charset="0"/>
                <a:ea typeface="Times New Roman" panose="02020603050405020304" pitchFamily="18" charset="0"/>
              </a:rPr>
              <a:t>John 20:19 – 20 (NIV)</a:t>
            </a:r>
            <a:r>
              <a:rPr lang="en-GB" sz="3600" i="1" dirty="0" smtClean="0">
                <a:effectLst/>
                <a:latin typeface="Times New Roman" panose="02020603050405020304" pitchFamily="18" charset="0"/>
                <a:ea typeface="Times New Roman" panose="02020603050405020304" pitchFamily="18" charset="0"/>
              </a:rPr>
              <a:t>.</a:t>
            </a:r>
            <a:endParaRPr lang="en-GB" sz="3600" i="1" dirty="0">
              <a:effectLst/>
              <a:latin typeface="Times New Roman" panose="02020603050405020304" pitchFamily="18" charset="0"/>
              <a:ea typeface="Times New Roman" panose="02020603050405020304" pitchFamily="18" charset="0"/>
            </a:endParaRPr>
          </a:p>
        </p:txBody>
      </p:sp>
      <p:sp>
        <p:nvSpPr>
          <p:cNvPr id="2" name="Rectangle 1"/>
          <p:cNvSpPr/>
          <p:nvPr/>
        </p:nvSpPr>
        <p:spPr>
          <a:xfrm>
            <a:off x="347319" y="1138109"/>
            <a:ext cx="5237652" cy="707886"/>
          </a:xfrm>
          <a:prstGeom prst="rect">
            <a:avLst/>
          </a:prstGeom>
        </p:spPr>
        <p:txBody>
          <a:bodyPr wrap="none">
            <a:spAutoFit/>
          </a:bodyPr>
          <a:lstStyle/>
          <a:p>
            <a:r>
              <a:rPr lang="en-GB" sz="4000" b="1" dirty="0">
                <a:solidFill>
                  <a:srgbClr val="FFFF00"/>
                </a:solidFill>
                <a:latin typeface="Times New Roman" panose="02020603050405020304" pitchFamily="18" charset="0"/>
                <a:cs typeface="Times New Roman" panose="02020603050405020304" pitchFamily="18" charset="0"/>
              </a:rPr>
              <a:t>I. Easter Sunday night.</a:t>
            </a:r>
            <a:endParaRPr lang="en-GB" sz="4000" dirty="0">
              <a:solidFill>
                <a:srgbClr val="FFFF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3168294" y="165778"/>
            <a:ext cx="5667577" cy="707886"/>
          </a:xfrm>
          <a:prstGeom prst="rect">
            <a:avLst/>
          </a:prstGeom>
        </p:spPr>
        <p:txBody>
          <a:bodyPr wrap="none">
            <a:spAutoFit/>
          </a:bodyPr>
          <a:lstStyle/>
          <a:p>
            <a:pPr>
              <a:spcAft>
                <a:spcPts val="300"/>
              </a:spcAft>
              <a:tabLst>
                <a:tab pos="533400" algn="l"/>
              </a:tabLst>
            </a:pPr>
            <a:r>
              <a:rPr lang="en-GB" sz="4000" b="1" dirty="0" smtClean="0">
                <a:solidFill>
                  <a:schemeClr val="bg1"/>
                </a:solidFill>
                <a:effectLst/>
                <a:latin typeface="Times New Roman" panose="02020603050405020304" pitchFamily="18" charset="0"/>
                <a:ea typeface="Times New Roman" panose="02020603050405020304" pitchFamily="18" charset="0"/>
              </a:rPr>
              <a:t> The Sunday after Easter</a:t>
            </a:r>
            <a:endParaRPr lang="en-GB" sz="4000" b="1" dirty="0">
              <a:solidFill>
                <a:schemeClr val="bg1"/>
              </a:solidFill>
              <a:effectLst/>
              <a:latin typeface="Times New Roman" panose="02020603050405020304" pitchFamily="18" charset="0"/>
              <a:ea typeface="Times New Roman" panose="02020603050405020304" pitchFamily="18" charset="0"/>
            </a:endParaRPr>
          </a:p>
        </p:txBody>
      </p:sp>
      <p:sp>
        <p:nvSpPr>
          <p:cNvPr id="5" name="Rectangle 4"/>
          <p:cNvSpPr/>
          <p:nvPr/>
        </p:nvSpPr>
        <p:spPr>
          <a:xfrm>
            <a:off x="717708" y="1845995"/>
            <a:ext cx="3262432" cy="584775"/>
          </a:xfrm>
          <a:prstGeom prst="rect">
            <a:avLst/>
          </a:prstGeom>
        </p:spPr>
        <p:txBody>
          <a:bodyPr wrap="none">
            <a:spAutoFit/>
          </a:bodyPr>
          <a:lstStyle/>
          <a:p>
            <a:pPr marL="381000" marR="0" indent="-381000" algn="just">
              <a:spcBef>
                <a:spcPts val="0"/>
              </a:spcBef>
              <a:spcAft>
                <a:spcPts val="300"/>
              </a:spcAft>
              <a:tabLst>
                <a:tab pos="228600" algn="l"/>
                <a:tab pos="381000" algn="l"/>
              </a:tabLst>
            </a:pPr>
            <a:r>
              <a:rPr lang="en-GB" sz="3200" b="1" dirty="0" smtClean="0">
                <a:solidFill>
                  <a:schemeClr val="bg1"/>
                </a:solidFill>
                <a:latin typeface="Times New Roman" panose="02020603050405020304" pitchFamily="18" charset="0"/>
                <a:ea typeface="Times New Roman" panose="02020603050405020304" pitchFamily="18" charset="0"/>
              </a:rPr>
              <a:t>a) </a:t>
            </a:r>
            <a:r>
              <a:rPr lang="en-GB" sz="3200" b="1" i="1" dirty="0" smtClean="0">
                <a:solidFill>
                  <a:schemeClr val="bg1"/>
                </a:solidFill>
                <a:effectLst/>
                <a:latin typeface="Times New Roman" panose="02020603050405020304" pitchFamily="18" charset="0"/>
                <a:ea typeface="Times New Roman" panose="02020603050405020304" pitchFamily="18" charset="0"/>
              </a:rPr>
              <a:t>The risen Lord.</a:t>
            </a:r>
            <a:endParaRPr lang="en-GB" sz="3200" b="1"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270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834419" y="1161179"/>
            <a:ext cx="10743291" cy="3416320"/>
          </a:xfrm>
          <a:prstGeom prst="rect">
            <a:avLst/>
          </a:prstGeom>
          <a:solidFill>
            <a:schemeClr val="bg1"/>
          </a:solidFill>
        </p:spPr>
        <p:txBody>
          <a:bodyPr wrap="square">
            <a:spAutoFit/>
          </a:bodyPr>
          <a:lstStyle/>
          <a:p>
            <a:pPr algn="just"/>
            <a:r>
              <a:rPr lang="en-GB" sz="3600" baseline="30000" dirty="0"/>
              <a:t>21 </a:t>
            </a:r>
            <a:r>
              <a:rPr lang="en-GB" sz="3600" dirty="0"/>
              <a:t>Again Jesus said, “Peace be with you! As the Father has sent me, I am sending you.” </a:t>
            </a:r>
            <a:r>
              <a:rPr lang="en-GB" sz="3600" baseline="30000" dirty="0"/>
              <a:t>22 </a:t>
            </a:r>
            <a:r>
              <a:rPr lang="en-GB" sz="3600" dirty="0"/>
              <a:t>And with that he breathed on them and said, “Receive the Holy Spirit. </a:t>
            </a:r>
            <a:r>
              <a:rPr lang="en-GB" sz="3600" baseline="30000" dirty="0"/>
              <a:t>23 </a:t>
            </a:r>
            <a:r>
              <a:rPr lang="en-GB" sz="3600" dirty="0"/>
              <a:t>If you forgive anyone’s sins, their sins are forgiven; if you do not forgive them, they are not forgiven.”</a:t>
            </a:r>
          </a:p>
          <a:p>
            <a:pPr algn="just"/>
            <a:r>
              <a:rPr lang="en-GB" sz="3600" b="1" i="1" dirty="0" smtClean="0">
                <a:effectLst/>
                <a:latin typeface="Times New Roman" panose="02020603050405020304" pitchFamily="18" charset="0"/>
                <a:ea typeface="Times New Roman" panose="02020603050405020304" pitchFamily="18" charset="0"/>
              </a:rPr>
              <a:t>John 20:21 – 23 (NIV)</a:t>
            </a:r>
            <a:r>
              <a:rPr lang="en-GB" sz="3600" i="1" dirty="0" smtClean="0">
                <a:effectLst/>
                <a:latin typeface="Times New Roman" panose="02020603050405020304" pitchFamily="18" charset="0"/>
                <a:ea typeface="Times New Roman" panose="02020603050405020304" pitchFamily="18" charset="0"/>
              </a:rPr>
              <a:t>.</a:t>
            </a:r>
            <a:endParaRPr lang="en-GB" sz="3600" i="1"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717708" y="270412"/>
            <a:ext cx="3262432" cy="584775"/>
          </a:xfrm>
          <a:prstGeom prst="rect">
            <a:avLst/>
          </a:prstGeom>
        </p:spPr>
        <p:txBody>
          <a:bodyPr wrap="none">
            <a:spAutoFit/>
          </a:bodyPr>
          <a:lstStyle/>
          <a:p>
            <a:pPr marL="381000" marR="0" indent="-381000" algn="just">
              <a:spcBef>
                <a:spcPts val="0"/>
              </a:spcBef>
              <a:spcAft>
                <a:spcPts val="300"/>
              </a:spcAft>
              <a:tabLst>
                <a:tab pos="228600" algn="l"/>
                <a:tab pos="381000" algn="l"/>
              </a:tabLst>
            </a:pPr>
            <a:r>
              <a:rPr lang="en-GB" sz="3200" b="1" dirty="0" smtClean="0">
                <a:solidFill>
                  <a:schemeClr val="bg1"/>
                </a:solidFill>
                <a:latin typeface="Times New Roman" panose="02020603050405020304" pitchFamily="18" charset="0"/>
                <a:ea typeface="Times New Roman" panose="02020603050405020304" pitchFamily="18" charset="0"/>
              </a:rPr>
              <a:t>a) </a:t>
            </a:r>
            <a:r>
              <a:rPr lang="en-GB" sz="3200" b="1" i="1" dirty="0" smtClean="0">
                <a:solidFill>
                  <a:schemeClr val="bg1"/>
                </a:solidFill>
                <a:effectLst/>
                <a:latin typeface="Times New Roman" panose="02020603050405020304" pitchFamily="18" charset="0"/>
                <a:ea typeface="Times New Roman" panose="02020603050405020304" pitchFamily="18" charset="0"/>
              </a:rPr>
              <a:t>The risen Lord.</a:t>
            </a:r>
            <a:endParaRPr lang="en-GB" sz="3200" b="1" dirty="0">
              <a:solidFill>
                <a:schemeClr val="bg1"/>
              </a:solidFill>
              <a:effectLst/>
              <a:latin typeface="Times New Roman" panose="02020603050405020304" pitchFamily="18" charset="0"/>
              <a:ea typeface="Times New Roman" panose="02020603050405020304" pitchFamily="18" charset="0"/>
            </a:endParaRPr>
          </a:p>
        </p:txBody>
      </p:sp>
      <p:sp>
        <p:nvSpPr>
          <p:cNvPr id="6" name="Rectangle 5"/>
          <p:cNvSpPr/>
          <p:nvPr/>
        </p:nvSpPr>
        <p:spPr>
          <a:xfrm>
            <a:off x="2179475" y="5438895"/>
            <a:ext cx="7528023" cy="707886"/>
          </a:xfrm>
          <a:prstGeom prst="rect">
            <a:avLst/>
          </a:prstGeom>
        </p:spPr>
        <p:txBody>
          <a:bodyPr wrap="none">
            <a:spAutoFit/>
          </a:bodyPr>
          <a:lstStyle/>
          <a:p>
            <a:r>
              <a:rPr lang="en-GB" sz="4000" b="1" dirty="0" smtClean="0">
                <a:solidFill>
                  <a:srgbClr val="FFFF00"/>
                </a:solidFill>
                <a:effectLst/>
                <a:latin typeface="Times New Roman" panose="02020603050405020304" pitchFamily="18" charset="0"/>
                <a:ea typeface="Times New Roman" panose="02020603050405020304" pitchFamily="18" charset="0"/>
              </a:rPr>
              <a:t>Glory! Hallelujah! It is the Lord. </a:t>
            </a:r>
            <a:endParaRPr lang="en-GB" sz="4000" b="1" dirty="0">
              <a:solidFill>
                <a:srgbClr val="FFFF00"/>
              </a:solidFill>
            </a:endParaRPr>
          </a:p>
        </p:txBody>
      </p:sp>
    </p:spTree>
    <p:extLst>
      <p:ext uri="{BB962C8B-B14F-4D97-AF65-F5344CB8AC3E}">
        <p14:creationId xmlns:p14="http://schemas.microsoft.com/office/powerpoint/2010/main" val="2200357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834419" y="1161179"/>
            <a:ext cx="10743291" cy="1754326"/>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“But Thomas, one of the twelve, called </a:t>
            </a:r>
            <a:r>
              <a:rPr lang="en-GB" sz="3600" dirty="0" err="1">
                <a:latin typeface="Times New Roman" panose="02020603050405020304" pitchFamily="18" charset="0"/>
                <a:cs typeface="Times New Roman" panose="02020603050405020304" pitchFamily="18" charset="0"/>
              </a:rPr>
              <a:t>Didymus</a:t>
            </a:r>
            <a:r>
              <a:rPr lang="en-GB" sz="3600" dirty="0">
                <a:latin typeface="Times New Roman" panose="02020603050405020304" pitchFamily="18" charset="0"/>
                <a:cs typeface="Times New Roman" panose="02020603050405020304" pitchFamily="18" charset="0"/>
              </a:rPr>
              <a:t>, was not with them when Jesus came” </a:t>
            </a:r>
            <a:endParaRPr lang="en-GB" sz="3600" dirty="0" smtClean="0">
              <a:latin typeface="Times New Roman" panose="02020603050405020304" pitchFamily="18" charset="0"/>
              <a:cs typeface="Times New Roman" panose="02020603050405020304" pitchFamily="18" charset="0"/>
            </a:endParaRPr>
          </a:p>
          <a:p>
            <a:pPr algn="just"/>
            <a:r>
              <a:rPr lang="en-GB" sz="3600" b="1" i="1" dirty="0" smtClean="0">
                <a:effectLst/>
                <a:latin typeface="Times New Roman" panose="02020603050405020304" pitchFamily="18" charset="0"/>
                <a:ea typeface="Times New Roman" panose="02020603050405020304" pitchFamily="18" charset="0"/>
                <a:cs typeface="Times New Roman" panose="02020603050405020304" pitchFamily="18" charset="0"/>
              </a:rPr>
              <a:t>John 20:24 (NIV)</a:t>
            </a:r>
            <a:r>
              <a:rPr lang="en-GB" sz="3600"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3600" i="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308142" y="270412"/>
            <a:ext cx="4081567" cy="584775"/>
          </a:xfrm>
          <a:prstGeom prst="rect">
            <a:avLst/>
          </a:prstGeom>
        </p:spPr>
        <p:txBody>
          <a:bodyPr wrap="none">
            <a:spAutoFit/>
          </a:bodyPr>
          <a:lstStyle/>
          <a:p>
            <a:pPr marL="381000" marR="0" indent="-381000" algn="just">
              <a:spcBef>
                <a:spcPts val="0"/>
              </a:spcBef>
              <a:spcAft>
                <a:spcPts val="300"/>
              </a:spcAft>
              <a:tabLst>
                <a:tab pos="228600" algn="l"/>
                <a:tab pos="381000" algn="l"/>
              </a:tabLst>
            </a:pPr>
            <a:r>
              <a:rPr lang="en-GB" sz="3200" b="1" dirty="0">
                <a:solidFill>
                  <a:srgbClr val="FFFF00"/>
                </a:solidFill>
                <a:latin typeface="Times New Roman" panose="02020603050405020304" pitchFamily="18" charset="0"/>
                <a:ea typeface="Times New Roman" panose="02020603050405020304" pitchFamily="18" charset="0"/>
              </a:rPr>
              <a:t>b</a:t>
            </a:r>
            <a:r>
              <a:rPr lang="en-GB" sz="3200" b="1" dirty="0" smtClean="0">
                <a:solidFill>
                  <a:srgbClr val="FFFF00"/>
                </a:solidFill>
                <a:latin typeface="Times New Roman" panose="02020603050405020304" pitchFamily="18" charset="0"/>
                <a:ea typeface="Times New Roman" panose="02020603050405020304" pitchFamily="18" charset="0"/>
              </a:rPr>
              <a:t>) </a:t>
            </a:r>
            <a:r>
              <a:rPr lang="en-GB" sz="3200" b="1" i="1" dirty="0" smtClean="0">
                <a:solidFill>
                  <a:srgbClr val="FFFF00"/>
                </a:solidFill>
                <a:effectLst/>
                <a:latin typeface="Times New Roman" panose="02020603050405020304" pitchFamily="18" charset="0"/>
                <a:ea typeface="Times New Roman" panose="02020603050405020304" pitchFamily="18" charset="0"/>
              </a:rPr>
              <a:t>The absent Thomas.</a:t>
            </a:r>
            <a:endParaRPr lang="en-GB" sz="3200" b="1" dirty="0">
              <a:solidFill>
                <a:srgbClr val="FFFF00"/>
              </a:solidFill>
              <a:effectLst/>
              <a:latin typeface="Times New Roman" panose="02020603050405020304" pitchFamily="18" charset="0"/>
              <a:ea typeface="Times New Roman" panose="02020603050405020304" pitchFamily="18" charset="0"/>
            </a:endParaRPr>
          </a:p>
        </p:txBody>
      </p:sp>
      <p:sp>
        <p:nvSpPr>
          <p:cNvPr id="2" name="Rectangle 1"/>
          <p:cNvSpPr/>
          <p:nvPr/>
        </p:nvSpPr>
        <p:spPr>
          <a:xfrm>
            <a:off x="450166" y="3767016"/>
            <a:ext cx="11127544" cy="1754326"/>
          </a:xfrm>
          <a:prstGeom prst="rect">
            <a:avLst/>
          </a:prstGeom>
        </p:spPr>
        <p:txBody>
          <a:bodyPr wrap="square">
            <a:spAutoFit/>
          </a:bodyPr>
          <a:lstStyle/>
          <a:p>
            <a:pPr algn="just"/>
            <a:r>
              <a:rPr lang="en-GB" sz="3600" dirty="0" smtClean="0">
                <a:solidFill>
                  <a:schemeClr val="bg1"/>
                </a:solidFill>
                <a:latin typeface="Times New Roman" panose="02020603050405020304" pitchFamily="18" charset="0"/>
                <a:cs typeface="Times New Roman" panose="02020603050405020304" pitchFamily="18" charset="0"/>
              </a:rPr>
              <a:t>Then Thomas (also known as </a:t>
            </a:r>
            <a:r>
              <a:rPr lang="en-GB" sz="3600" dirty="0" err="1" smtClean="0">
                <a:solidFill>
                  <a:schemeClr val="bg1"/>
                </a:solidFill>
                <a:latin typeface="Times New Roman" panose="02020603050405020304" pitchFamily="18" charset="0"/>
                <a:cs typeface="Times New Roman" panose="02020603050405020304" pitchFamily="18" charset="0"/>
              </a:rPr>
              <a:t>Didymus</a:t>
            </a:r>
            <a:r>
              <a:rPr lang="en-GB" sz="3600" dirty="0" smtClean="0">
                <a:solidFill>
                  <a:schemeClr val="bg1"/>
                </a:solidFill>
                <a:latin typeface="Times New Roman" panose="02020603050405020304" pitchFamily="18" charset="0"/>
                <a:cs typeface="Times New Roman" panose="02020603050405020304" pitchFamily="18" charset="0"/>
              </a:rPr>
              <a:t>) said to the rest of the disciples, “Let us also go, that we may die with him.”</a:t>
            </a:r>
          </a:p>
          <a:p>
            <a:pPr algn="just"/>
            <a:r>
              <a:rPr lang="en-GB" sz="3600" b="1" i="1" dirty="0" smtClean="0">
                <a:solidFill>
                  <a:schemeClr val="bg1"/>
                </a:solidFill>
                <a:latin typeface="Times New Roman" panose="02020603050405020304" pitchFamily="18" charset="0"/>
                <a:cs typeface="Times New Roman" panose="02020603050405020304" pitchFamily="18" charset="0"/>
              </a:rPr>
              <a:t>John 11:16 (NIV)</a:t>
            </a:r>
            <a:endParaRPr lang="en-GB" sz="3600" b="1" i="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3208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450167" y="1161179"/>
            <a:ext cx="11127544" cy="2862322"/>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“So the other disciples told him, “We have seen the Lord!” But he said to them, “Unless I see the nail marks in his hands and put my finger where the nails were, and put my hand into his side, I will not believe.” </a:t>
            </a:r>
          </a:p>
          <a:p>
            <a:pPr algn="just"/>
            <a:r>
              <a:rPr lang="en-GB" sz="3600" b="1" i="1" dirty="0" smtClean="0">
                <a:effectLst/>
                <a:latin typeface="Times New Roman" panose="02020603050405020304" pitchFamily="18" charset="0"/>
                <a:ea typeface="Times New Roman" panose="02020603050405020304" pitchFamily="18" charset="0"/>
                <a:cs typeface="Times New Roman" panose="02020603050405020304" pitchFamily="18" charset="0"/>
              </a:rPr>
              <a:t>John 20:25 (NIV)</a:t>
            </a:r>
            <a:r>
              <a:rPr lang="en-GB" sz="3600"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3600" i="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341389" y="309668"/>
            <a:ext cx="5365571" cy="646331"/>
          </a:xfrm>
          <a:prstGeom prst="rect">
            <a:avLst/>
          </a:prstGeom>
        </p:spPr>
        <p:txBody>
          <a:bodyPr wrap="none">
            <a:spAutoFit/>
          </a:bodyPr>
          <a:lstStyle/>
          <a:p>
            <a:pPr marL="381000" marR="0" indent="-381000" algn="just">
              <a:spcBef>
                <a:spcPts val="0"/>
              </a:spcBef>
              <a:spcAft>
                <a:spcPts val="300"/>
              </a:spcAft>
              <a:tabLst>
                <a:tab pos="228600" algn="l"/>
                <a:tab pos="381000" algn="l"/>
              </a:tabLst>
            </a:pPr>
            <a:r>
              <a:rPr lang="en-GB" sz="3600" b="1" dirty="0" smtClean="0">
                <a:solidFill>
                  <a:srgbClr val="FFFF00"/>
                </a:solidFill>
                <a:latin typeface="Times New Roman" panose="02020603050405020304" pitchFamily="18" charset="0"/>
                <a:cs typeface="Times New Roman" panose="02020603050405020304" pitchFamily="18" charset="0"/>
              </a:rPr>
              <a:t>c) </a:t>
            </a:r>
            <a:r>
              <a:rPr lang="en-GB" sz="3600" b="1" i="1" dirty="0" smtClean="0">
                <a:solidFill>
                  <a:srgbClr val="FFFF00"/>
                </a:solidFill>
                <a:latin typeface="Times New Roman" panose="02020603050405020304" pitchFamily="18" charset="0"/>
                <a:cs typeface="Times New Roman" panose="02020603050405020304" pitchFamily="18" charset="0"/>
              </a:rPr>
              <a:t>The </a:t>
            </a:r>
            <a:r>
              <a:rPr lang="en-GB" sz="3600" b="1" i="1" dirty="0">
                <a:solidFill>
                  <a:srgbClr val="FFFF00"/>
                </a:solidFill>
                <a:latin typeface="Times New Roman" panose="02020603050405020304" pitchFamily="18" charset="0"/>
                <a:cs typeface="Times New Roman" panose="02020603050405020304" pitchFamily="18" charset="0"/>
              </a:rPr>
              <a:t>witnessing disciples.</a:t>
            </a:r>
            <a:endParaRPr lang="en-GB" sz="36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1116540" y="4594833"/>
            <a:ext cx="9794796" cy="1323439"/>
          </a:xfrm>
          <a:prstGeom prst="rect">
            <a:avLst/>
          </a:prstGeom>
        </p:spPr>
        <p:txBody>
          <a:bodyPr wrap="none">
            <a:spAutoFit/>
          </a:bodyPr>
          <a:lstStyle/>
          <a:p>
            <a:pPr algn="ctr"/>
            <a:r>
              <a:rPr lang="en-GB" sz="4000" b="1" dirty="0" smtClean="0">
                <a:solidFill>
                  <a:srgbClr val="FFFF00"/>
                </a:solidFill>
                <a:effectLst/>
                <a:latin typeface="Times New Roman" panose="02020603050405020304" pitchFamily="18" charset="0"/>
                <a:ea typeface="Times New Roman" panose="02020603050405020304" pitchFamily="18" charset="0"/>
              </a:rPr>
              <a:t>Thomas said, </a:t>
            </a:r>
          </a:p>
          <a:p>
            <a:pPr algn="ctr"/>
            <a:r>
              <a:rPr lang="en-GB" sz="4000" b="1" dirty="0" smtClean="0">
                <a:solidFill>
                  <a:srgbClr val="FFFF00"/>
                </a:solidFill>
                <a:effectLst/>
                <a:latin typeface="Times New Roman" panose="02020603050405020304" pitchFamily="18" charset="0"/>
                <a:ea typeface="Times New Roman" panose="02020603050405020304" pitchFamily="18" charset="0"/>
              </a:rPr>
              <a:t>“You’ve had a great emotional experience</a:t>
            </a:r>
            <a:r>
              <a:rPr lang="en-GB" sz="4000" b="1" dirty="0" smtClean="0">
                <a:solidFill>
                  <a:srgbClr val="FFFF00"/>
                </a:solidFill>
                <a:effectLst/>
                <a:latin typeface="Times New Roman" panose="02020603050405020304" pitchFamily="18" charset="0"/>
                <a:ea typeface="Times New Roman" panose="02020603050405020304" pitchFamily="18" charset="0"/>
              </a:rPr>
              <a:t>.”</a:t>
            </a:r>
            <a:endParaRPr lang="en-GB" sz="4000" b="1" dirty="0">
              <a:solidFill>
                <a:srgbClr val="FFFF00"/>
              </a:solidFill>
            </a:endParaRPr>
          </a:p>
        </p:txBody>
      </p:sp>
    </p:spTree>
    <p:extLst>
      <p:ext uri="{BB962C8B-B14F-4D97-AF65-F5344CB8AC3E}">
        <p14:creationId xmlns:p14="http://schemas.microsoft.com/office/powerpoint/2010/main" val="2389201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341389" y="1602330"/>
            <a:ext cx="11559879" cy="5078313"/>
          </a:xfrm>
          <a:prstGeom prst="rect">
            <a:avLst/>
          </a:prstGeom>
          <a:solidFill>
            <a:schemeClr val="bg1"/>
          </a:solidFill>
        </p:spPr>
        <p:txBody>
          <a:bodyPr wrap="square">
            <a:spAutoFit/>
          </a:bodyPr>
          <a:lstStyle/>
          <a:p>
            <a:pPr algn="just"/>
            <a:r>
              <a:rPr lang="en-GB" sz="3200" baseline="30000" dirty="0" smtClean="0">
                <a:latin typeface="Times New Roman" panose="02020603050405020304" pitchFamily="18" charset="0"/>
                <a:cs typeface="Times New Roman" panose="02020603050405020304" pitchFamily="18" charset="0"/>
              </a:rPr>
              <a:t>26 </a:t>
            </a:r>
            <a:r>
              <a:rPr lang="en-GB" sz="3200" dirty="0" smtClean="0">
                <a:latin typeface="Times New Roman" panose="02020603050405020304" pitchFamily="18" charset="0"/>
                <a:cs typeface="Times New Roman" panose="02020603050405020304" pitchFamily="18" charset="0"/>
              </a:rPr>
              <a:t>A week later his disciples were in the house again, and Thomas was with them. Though the doors were locked, Jesus came and stood among them and said, “Peace be with you!” </a:t>
            </a:r>
            <a:r>
              <a:rPr lang="en-GB" sz="3200" baseline="30000" dirty="0" smtClean="0">
                <a:latin typeface="Times New Roman" panose="02020603050405020304" pitchFamily="18" charset="0"/>
                <a:cs typeface="Times New Roman" panose="02020603050405020304" pitchFamily="18" charset="0"/>
              </a:rPr>
              <a:t>27 </a:t>
            </a:r>
            <a:r>
              <a:rPr lang="en-GB" sz="3200" dirty="0" smtClean="0">
                <a:latin typeface="Times New Roman" panose="02020603050405020304" pitchFamily="18" charset="0"/>
                <a:cs typeface="Times New Roman" panose="02020603050405020304" pitchFamily="18" charset="0"/>
              </a:rPr>
              <a:t>Then he said to Thomas, “Put your finger here; see my hands. Reach out your hand and put it into my side. Stop doubting and believe.”</a:t>
            </a:r>
          </a:p>
          <a:p>
            <a:pPr algn="just"/>
            <a:r>
              <a:rPr lang="en-GB" sz="3200" baseline="30000" dirty="0" smtClean="0">
                <a:latin typeface="Times New Roman" panose="02020603050405020304" pitchFamily="18" charset="0"/>
                <a:cs typeface="Times New Roman" panose="02020603050405020304" pitchFamily="18" charset="0"/>
              </a:rPr>
              <a:t>28 </a:t>
            </a:r>
            <a:r>
              <a:rPr lang="en-GB" sz="3200" dirty="0" smtClean="0">
                <a:latin typeface="Times New Roman" panose="02020603050405020304" pitchFamily="18" charset="0"/>
                <a:cs typeface="Times New Roman" panose="02020603050405020304" pitchFamily="18" charset="0"/>
              </a:rPr>
              <a:t>Thomas said to him, </a:t>
            </a:r>
            <a:r>
              <a:rPr lang="en-GB" sz="3200" b="1" dirty="0" smtClean="0">
                <a:solidFill>
                  <a:srgbClr val="FF0000"/>
                </a:solidFill>
                <a:latin typeface="Times New Roman" panose="02020603050405020304" pitchFamily="18" charset="0"/>
                <a:cs typeface="Times New Roman" panose="02020603050405020304" pitchFamily="18" charset="0"/>
              </a:rPr>
              <a:t>“My Lord and my God!”</a:t>
            </a:r>
          </a:p>
          <a:p>
            <a:pPr algn="just"/>
            <a:r>
              <a:rPr lang="en-GB" sz="3200" baseline="30000" dirty="0" smtClean="0">
                <a:latin typeface="Times New Roman" panose="02020603050405020304" pitchFamily="18" charset="0"/>
                <a:cs typeface="Times New Roman" panose="02020603050405020304" pitchFamily="18" charset="0"/>
              </a:rPr>
              <a:t>29 </a:t>
            </a:r>
            <a:r>
              <a:rPr lang="en-GB" sz="3200" dirty="0" smtClean="0">
                <a:latin typeface="Times New Roman" panose="02020603050405020304" pitchFamily="18" charset="0"/>
                <a:cs typeface="Times New Roman" panose="02020603050405020304" pitchFamily="18" charset="0"/>
              </a:rPr>
              <a:t>Then Jesus told him, “Because you have seen me, you have believed; blessed are those who have not seen and yet have believed.” </a:t>
            </a:r>
          </a:p>
          <a:p>
            <a:pPr algn="just"/>
            <a:r>
              <a:rPr lang="en-GB" sz="3600" b="1" i="1" dirty="0" smtClean="0">
                <a:effectLst/>
                <a:latin typeface="Times New Roman" panose="02020603050405020304" pitchFamily="18" charset="0"/>
                <a:ea typeface="Times New Roman" panose="02020603050405020304" pitchFamily="18" charset="0"/>
                <a:cs typeface="Times New Roman" panose="02020603050405020304" pitchFamily="18" charset="0"/>
              </a:rPr>
              <a:t>John 20:26-29 (NIV)</a:t>
            </a:r>
            <a:r>
              <a:rPr lang="en-GB" sz="3600"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3600" i="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341389" y="309668"/>
            <a:ext cx="5665590" cy="646331"/>
          </a:xfrm>
          <a:prstGeom prst="rect">
            <a:avLst/>
          </a:prstGeom>
        </p:spPr>
        <p:txBody>
          <a:bodyPr wrap="none">
            <a:spAutoFit/>
          </a:bodyPr>
          <a:lstStyle/>
          <a:p>
            <a:r>
              <a:rPr lang="en-GB" sz="3600" b="1" dirty="0">
                <a:solidFill>
                  <a:srgbClr val="FFFF00"/>
                </a:solidFill>
                <a:latin typeface="Times New Roman" panose="02020603050405020304" pitchFamily="18" charset="0"/>
                <a:cs typeface="Times New Roman" panose="02020603050405020304" pitchFamily="18" charset="0"/>
              </a:rPr>
              <a:t>II. The Sunday after Easter.</a:t>
            </a:r>
            <a:endParaRPr lang="en-GB" sz="3600" dirty="0">
              <a:solidFill>
                <a:srgbClr val="FFFF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463640" y="955999"/>
            <a:ext cx="7117654" cy="584775"/>
          </a:xfrm>
          <a:prstGeom prst="rect">
            <a:avLst/>
          </a:prstGeom>
        </p:spPr>
        <p:txBody>
          <a:bodyPr wrap="none">
            <a:spAutoFit/>
          </a:bodyPr>
          <a:lstStyle/>
          <a:p>
            <a:r>
              <a:rPr lang="en-GB" sz="3200" b="1" dirty="0" smtClean="0">
                <a:solidFill>
                  <a:schemeClr val="bg1"/>
                </a:solidFill>
                <a:latin typeface="Times New Roman" panose="02020603050405020304" pitchFamily="18" charset="0"/>
                <a:ea typeface="Times New Roman" panose="02020603050405020304" pitchFamily="18" charset="0"/>
              </a:rPr>
              <a:t>a)  </a:t>
            </a:r>
            <a:r>
              <a:rPr lang="en-GB" sz="3200" b="1" i="1" dirty="0" smtClean="0">
                <a:solidFill>
                  <a:schemeClr val="bg1"/>
                </a:solidFill>
                <a:effectLst/>
                <a:latin typeface="Times New Roman" panose="02020603050405020304" pitchFamily="18" charset="0"/>
                <a:ea typeface="Times New Roman" panose="02020603050405020304" pitchFamily="18" charset="0"/>
              </a:rPr>
              <a:t>The risen Lord Jesus appeared again </a:t>
            </a:r>
            <a:endParaRPr lang="en-GB" sz="3200" b="1" dirty="0">
              <a:solidFill>
                <a:schemeClr val="bg1"/>
              </a:solidFill>
            </a:endParaRPr>
          </a:p>
        </p:txBody>
      </p:sp>
    </p:spTree>
    <p:extLst>
      <p:ext uri="{BB962C8B-B14F-4D97-AF65-F5344CB8AC3E}">
        <p14:creationId xmlns:p14="http://schemas.microsoft.com/office/powerpoint/2010/main" val="1546976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1494939" y="2098090"/>
            <a:ext cx="8521257" cy="1138773"/>
          </a:xfrm>
          <a:prstGeom prst="rect">
            <a:avLst/>
          </a:prstGeom>
          <a:solidFill>
            <a:schemeClr val="bg1"/>
          </a:solidFill>
        </p:spPr>
        <p:txBody>
          <a:bodyPr wrap="square">
            <a:spAutoFit/>
          </a:bodyPr>
          <a:lstStyle/>
          <a:p>
            <a:pPr algn="just"/>
            <a:r>
              <a:rPr lang="en-GB" sz="3200" dirty="0" smtClean="0">
                <a:latin typeface="Times New Roman" panose="02020603050405020304" pitchFamily="18" charset="0"/>
                <a:cs typeface="Times New Roman" panose="02020603050405020304" pitchFamily="18" charset="0"/>
              </a:rPr>
              <a:t>“Thomas said to him, </a:t>
            </a:r>
            <a:r>
              <a:rPr lang="en-GB" sz="3200" b="1" dirty="0" smtClean="0">
                <a:solidFill>
                  <a:srgbClr val="FF0000"/>
                </a:solidFill>
                <a:latin typeface="Times New Roman" panose="02020603050405020304" pitchFamily="18" charset="0"/>
                <a:cs typeface="Times New Roman" panose="02020603050405020304" pitchFamily="18" charset="0"/>
              </a:rPr>
              <a:t>“My Lord and my God!”</a:t>
            </a:r>
          </a:p>
          <a:p>
            <a:pPr algn="just"/>
            <a:r>
              <a:rPr lang="en-GB" sz="3600" b="1" i="1" dirty="0" smtClean="0">
                <a:effectLst/>
                <a:latin typeface="Times New Roman" panose="02020603050405020304" pitchFamily="18" charset="0"/>
                <a:ea typeface="Times New Roman" panose="02020603050405020304" pitchFamily="18" charset="0"/>
                <a:cs typeface="Times New Roman" panose="02020603050405020304" pitchFamily="18" charset="0"/>
              </a:rPr>
              <a:t>John 20:28 (NIV)</a:t>
            </a:r>
            <a:r>
              <a:rPr lang="en-GB" sz="3600"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3600" i="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341389" y="126788"/>
            <a:ext cx="5665590" cy="646331"/>
          </a:xfrm>
          <a:prstGeom prst="rect">
            <a:avLst/>
          </a:prstGeom>
        </p:spPr>
        <p:txBody>
          <a:bodyPr wrap="none">
            <a:spAutoFit/>
          </a:bodyPr>
          <a:lstStyle/>
          <a:p>
            <a:r>
              <a:rPr lang="en-GB" sz="3600" b="1" dirty="0">
                <a:solidFill>
                  <a:srgbClr val="FFFF00"/>
                </a:solidFill>
                <a:latin typeface="Times New Roman" panose="02020603050405020304" pitchFamily="18" charset="0"/>
                <a:cs typeface="Times New Roman" panose="02020603050405020304" pitchFamily="18" charset="0"/>
              </a:rPr>
              <a:t>II. The Sunday after Easter.</a:t>
            </a:r>
            <a:endParaRPr lang="en-GB" sz="3600" dirty="0">
              <a:solidFill>
                <a:srgbClr val="FFFF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372103" y="820003"/>
            <a:ext cx="5634876" cy="584775"/>
          </a:xfrm>
          <a:prstGeom prst="rect">
            <a:avLst/>
          </a:prstGeom>
        </p:spPr>
        <p:txBody>
          <a:bodyPr wrap="none">
            <a:spAutoFit/>
          </a:bodyPr>
          <a:lstStyle/>
          <a:p>
            <a:r>
              <a:rPr lang="en-GB" sz="3200" b="1" dirty="0" smtClean="0">
                <a:solidFill>
                  <a:schemeClr val="bg1"/>
                </a:solidFill>
                <a:latin typeface="Times New Roman" panose="02020603050405020304" pitchFamily="18" charset="0"/>
                <a:cs typeface="Times New Roman" panose="02020603050405020304" pitchFamily="18" charset="0"/>
              </a:rPr>
              <a:t>b)  </a:t>
            </a:r>
            <a:r>
              <a:rPr lang="en-GB" sz="3200" b="1" i="1" dirty="0" smtClean="0">
                <a:solidFill>
                  <a:schemeClr val="bg1"/>
                </a:solidFill>
                <a:latin typeface="Times New Roman" panose="02020603050405020304" pitchFamily="18" charset="0"/>
                <a:cs typeface="Times New Roman" panose="02020603050405020304" pitchFamily="18" charset="0"/>
              </a:rPr>
              <a:t>Thomas</a:t>
            </a:r>
            <a:r>
              <a:rPr lang="en-GB" sz="3200" b="1" i="1" dirty="0" smtClean="0">
                <a:solidFill>
                  <a:schemeClr val="bg1"/>
                </a:solidFill>
                <a:latin typeface="Times New Roman" panose="02020603050405020304" pitchFamily="18" charset="0"/>
                <a:cs typeface="Times New Roman" panose="02020603050405020304" pitchFamily="18" charset="0"/>
              </a:rPr>
              <a:t>’ </a:t>
            </a:r>
            <a:r>
              <a:rPr lang="en-GB" sz="3200" b="1" i="1" dirty="0">
                <a:solidFill>
                  <a:schemeClr val="bg1"/>
                </a:solidFill>
                <a:latin typeface="Times New Roman" panose="02020603050405020304" pitchFamily="18" charset="0"/>
                <a:cs typeface="Times New Roman" panose="02020603050405020304" pitchFamily="18" charset="0"/>
              </a:rPr>
              <a:t>confession of faith</a:t>
            </a:r>
            <a:endParaRPr lang="en-GB" sz="3200" b="1" dirty="0">
              <a:solidFill>
                <a:schemeClr val="bg1"/>
              </a:solidFill>
              <a:latin typeface="Times New Roman" panose="02020603050405020304" pitchFamily="18" charset="0"/>
              <a:cs typeface="Times New Roman" panose="02020603050405020304" pitchFamily="18" charset="0"/>
            </a:endParaRPr>
          </a:p>
        </p:txBody>
      </p:sp>
      <p:sp>
        <p:nvSpPr>
          <p:cNvPr id="3" name="Rectangle 2"/>
          <p:cNvSpPr/>
          <p:nvPr/>
        </p:nvSpPr>
        <p:spPr>
          <a:xfrm>
            <a:off x="909785" y="3932950"/>
            <a:ext cx="10194388" cy="1600438"/>
          </a:xfrm>
          <a:prstGeom prst="rect">
            <a:avLst/>
          </a:prstGeom>
          <a:solidFill>
            <a:srgbClr val="99FF99"/>
          </a:solidFill>
        </p:spPr>
        <p:txBody>
          <a:bodyPr wrap="square">
            <a:spAutoFit/>
          </a:bodyPr>
          <a:lstStyle/>
          <a:p>
            <a:pPr algn="just"/>
            <a:r>
              <a:rPr lang="en-GB" sz="4000" dirty="0" smtClean="0">
                <a:effectLst/>
                <a:latin typeface="Times New Roman" panose="02020603050405020304" pitchFamily="18" charset="0"/>
                <a:ea typeface="Times New Roman" panose="02020603050405020304" pitchFamily="18" charset="0"/>
              </a:rPr>
              <a:t>“His statement is not only the culmination of belief; it is also the climax of the Gospel.</a:t>
            </a:r>
          </a:p>
          <a:p>
            <a:pPr algn="just"/>
            <a:r>
              <a:rPr lang="en-GB" b="1" dirty="0">
                <a:solidFill>
                  <a:srgbClr val="000099"/>
                </a:solidFill>
              </a:rPr>
              <a:t>Charles Erdman, </a:t>
            </a:r>
            <a:r>
              <a:rPr lang="en-GB" b="1" i="1" dirty="0">
                <a:solidFill>
                  <a:srgbClr val="000099"/>
                </a:solidFill>
              </a:rPr>
              <a:t>The Gospel of John, </a:t>
            </a:r>
            <a:r>
              <a:rPr lang="en-GB" b="1" dirty="0">
                <a:solidFill>
                  <a:srgbClr val="000099"/>
                </a:solidFill>
              </a:rPr>
              <a:t>The Westminster Press, Philadelphia, 1944, p.170</a:t>
            </a:r>
          </a:p>
        </p:txBody>
      </p:sp>
    </p:spTree>
    <p:extLst>
      <p:ext uri="{BB962C8B-B14F-4D97-AF65-F5344CB8AC3E}">
        <p14:creationId xmlns:p14="http://schemas.microsoft.com/office/powerpoint/2010/main" val="182337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2" grpId="0"/>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1568548" y="1366569"/>
            <a:ext cx="8820444" cy="1569660"/>
          </a:xfrm>
          <a:prstGeom prst="rect">
            <a:avLst/>
          </a:prstGeom>
          <a:solidFill>
            <a:schemeClr val="bg1"/>
          </a:solidFill>
        </p:spPr>
        <p:txBody>
          <a:bodyPr wrap="square">
            <a:spAutoFit/>
          </a:bodyPr>
          <a:lstStyle/>
          <a:p>
            <a:pPr algn="just"/>
            <a:r>
              <a:rPr lang="en-GB" sz="3200" dirty="0">
                <a:latin typeface="Times New Roman" panose="02020603050405020304" pitchFamily="18" charset="0"/>
                <a:cs typeface="Times New Roman" panose="02020603050405020304" pitchFamily="18" charset="0"/>
              </a:rPr>
              <a:t>“Awake, and rise to my </a:t>
            </a:r>
            <a:r>
              <a:rPr lang="en-GB" sz="3200" dirty="0" err="1">
                <a:latin typeface="Times New Roman" panose="02020603050405020304" pitchFamily="18" charset="0"/>
                <a:cs typeface="Times New Roman" panose="02020603050405020304" pitchFamily="18" charset="0"/>
              </a:rPr>
              <a:t>defense</a:t>
            </a:r>
            <a:r>
              <a:rPr lang="en-GB" sz="3200" dirty="0">
                <a:latin typeface="Times New Roman" panose="02020603050405020304" pitchFamily="18" charset="0"/>
                <a:cs typeface="Times New Roman" panose="02020603050405020304" pitchFamily="18" charset="0"/>
              </a:rPr>
              <a:t>! Contend for me, </a:t>
            </a:r>
            <a:r>
              <a:rPr lang="en-GB" sz="3200" b="1" dirty="0">
                <a:solidFill>
                  <a:srgbClr val="FF0000"/>
                </a:solidFill>
                <a:latin typeface="Times New Roman" panose="02020603050405020304" pitchFamily="18" charset="0"/>
                <a:cs typeface="Times New Roman" panose="02020603050405020304" pitchFamily="18" charset="0"/>
              </a:rPr>
              <a:t>my God and Lord” </a:t>
            </a:r>
            <a:endParaRPr lang="en-GB" sz="3200" b="1" dirty="0" smtClean="0">
              <a:solidFill>
                <a:srgbClr val="FF0000"/>
              </a:solidFill>
              <a:latin typeface="Times New Roman" panose="02020603050405020304" pitchFamily="18" charset="0"/>
              <a:cs typeface="Times New Roman" panose="02020603050405020304" pitchFamily="18" charset="0"/>
            </a:endParaRPr>
          </a:p>
          <a:p>
            <a:pPr algn="just"/>
            <a:r>
              <a:rPr lang="en-GB" sz="3200" b="1" i="1" dirty="0" smtClean="0">
                <a:latin typeface="Times New Roman" panose="02020603050405020304" pitchFamily="18" charset="0"/>
                <a:cs typeface="Times New Roman" panose="02020603050405020304" pitchFamily="18" charset="0"/>
              </a:rPr>
              <a:t>Psalm </a:t>
            </a:r>
            <a:r>
              <a:rPr lang="en-GB" sz="3200" b="1" i="1" dirty="0">
                <a:latin typeface="Times New Roman" panose="02020603050405020304" pitchFamily="18" charset="0"/>
                <a:cs typeface="Times New Roman" panose="02020603050405020304" pitchFamily="18" charset="0"/>
              </a:rPr>
              <a:t>35:23 (NIV</a:t>
            </a:r>
            <a:r>
              <a:rPr lang="en-GB" sz="3200" b="1" i="1" dirty="0" smtClean="0">
                <a:latin typeface="Times New Roman" panose="02020603050405020304" pitchFamily="18" charset="0"/>
                <a:cs typeface="Times New Roman" panose="02020603050405020304" pitchFamily="18" charset="0"/>
              </a:rPr>
              <a:t>)</a:t>
            </a:r>
            <a:endParaRPr lang="en-GB" sz="3200" dirty="0">
              <a:latin typeface="Times New Roman" panose="02020603050405020304" pitchFamily="18" charset="0"/>
              <a:cs typeface="Times New Roman" panose="02020603050405020304" pitchFamily="18" charset="0"/>
            </a:endParaRPr>
          </a:p>
        </p:txBody>
      </p:sp>
      <p:sp>
        <p:nvSpPr>
          <p:cNvPr id="6" name="Rectangle 5"/>
          <p:cNvSpPr/>
          <p:nvPr/>
        </p:nvSpPr>
        <p:spPr>
          <a:xfrm>
            <a:off x="2887154" y="360993"/>
            <a:ext cx="5686172" cy="707886"/>
          </a:xfrm>
          <a:prstGeom prst="rect">
            <a:avLst/>
          </a:prstGeom>
        </p:spPr>
        <p:txBody>
          <a:bodyPr wrap="none">
            <a:spAutoFit/>
          </a:bodyPr>
          <a:lstStyle/>
          <a:p>
            <a:pPr algn="just"/>
            <a:r>
              <a:rPr lang="en-GB" sz="4000" b="1" dirty="0" smtClean="0">
                <a:solidFill>
                  <a:srgbClr val="FFFF00"/>
                </a:solidFill>
                <a:latin typeface="Times New Roman" panose="02020603050405020304" pitchFamily="18" charset="0"/>
                <a:cs typeface="Times New Roman" panose="02020603050405020304" pitchFamily="18" charset="0"/>
              </a:rPr>
              <a:t>“My Lord and my God!”</a:t>
            </a:r>
          </a:p>
        </p:txBody>
      </p:sp>
      <p:sp>
        <p:nvSpPr>
          <p:cNvPr id="7" name="Rectangle 6"/>
          <p:cNvSpPr/>
          <p:nvPr/>
        </p:nvSpPr>
        <p:spPr>
          <a:xfrm>
            <a:off x="647115" y="4076505"/>
            <a:ext cx="10663310" cy="1323439"/>
          </a:xfrm>
          <a:prstGeom prst="rect">
            <a:avLst/>
          </a:prstGeom>
        </p:spPr>
        <p:txBody>
          <a:bodyPr wrap="square">
            <a:spAutoFit/>
          </a:bodyPr>
          <a:lstStyle/>
          <a:p>
            <a:r>
              <a:rPr lang="en-GB" sz="4000" dirty="0" smtClean="0">
                <a:solidFill>
                  <a:schemeClr val="bg1"/>
                </a:solidFill>
                <a:effectLst/>
                <a:latin typeface="Times New Roman" panose="02020603050405020304" pitchFamily="18" charset="0"/>
                <a:ea typeface="Times New Roman" panose="02020603050405020304" pitchFamily="18" charset="0"/>
              </a:rPr>
              <a:t>King </a:t>
            </a:r>
            <a:r>
              <a:rPr lang="en-GB" sz="4000" dirty="0" smtClean="0">
                <a:solidFill>
                  <a:schemeClr val="bg1"/>
                </a:solidFill>
                <a:effectLst/>
                <a:latin typeface="Times New Roman" panose="02020603050405020304" pitchFamily="18" charset="0"/>
                <a:ea typeface="Times New Roman" panose="02020603050405020304" pitchFamily="18" charset="0"/>
              </a:rPr>
              <a:t>David  says; </a:t>
            </a:r>
            <a:r>
              <a:rPr lang="en-GB" sz="4000" b="1" dirty="0" smtClean="0">
                <a:solidFill>
                  <a:schemeClr val="bg1"/>
                </a:solidFill>
                <a:effectLst/>
                <a:latin typeface="Times New Roman" panose="02020603050405020304" pitchFamily="18" charset="0"/>
                <a:ea typeface="Times New Roman" panose="02020603050405020304" pitchFamily="18" charset="0"/>
              </a:rPr>
              <a:t>“My God and my Lord.”</a:t>
            </a:r>
            <a:r>
              <a:rPr lang="en-GB" sz="4000" dirty="0" smtClean="0">
                <a:solidFill>
                  <a:schemeClr val="bg1"/>
                </a:solidFill>
                <a:effectLst/>
                <a:latin typeface="Times New Roman" panose="02020603050405020304" pitchFamily="18" charset="0"/>
                <a:ea typeface="Times New Roman" panose="02020603050405020304" pitchFamily="18" charset="0"/>
              </a:rPr>
              <a:t>, terms only applicable to Jehovah. </a:t>
            </a:r>
            <a:endParaRPr lang="en-GB" sz="4000" dirty="0">
              <a:solidFill>
                <a:schemeClr val="bg1"/>
              </a:solidFill>
            </a:endParaRPr>
          </a:p>
        </p:txBody>
      </p:sp>
    </p:spTree>
    <p:extLst>
      <p:ext uri="{BB962C8B-B14F-4D97-AF65-F5344CB8AC3E}">
        <p14:creationId xmlns:p14="http://schemas.microsoft.com/office/powerpoint/2010/main" val="670072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695</TotalTime>
  <Words>920</Words>
  <Application>Microsoft Office PowerPoint</Application>
  <PresentationFormat>Custom</PresentationFormat>
  <Paragraphs>62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28</cp:revision>
  <dcterms:created xsi:type="dcterms:W3CDTF">2017-04-20T10:01:45Z</dcterms:created>
  <dcterms:modified xsi:type="dcterms:W3CDTF">2017-05-31T10:36:49Z</dcterms:modified>
</cp:coreProperties>
</file>