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924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02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33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163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4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12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06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3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47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64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11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95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75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2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66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44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64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264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10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907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577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879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09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890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582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01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353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9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52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50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79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7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2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77F9-6D02-4E94-82B1-77C9C8668C2E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B6A1-0A24-4ECE-B1FC-37FCCB3F0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27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4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77F9-6D02-4E94-82B1-77C9C8668C2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B6A1-0A24-4ECE-B1FC-37FCCB3F06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7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32043"/>
            <a:ext cx="8568952" cy="3701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Overview 1 – Prudent  with Wealth</a:t>
            </a:r>
            <a:r>
              <a:rPr lang="en-GB" sz="3600" dirty="0">
                <a:solidFill>
                  <a:srgbClr val="FFFF00"/>
                </a:solidFill>
              </a:rPr>
              <a:t> </a:t>
            </a:r>
            <a:r>
              <a:rPr lang="en-GB" sz="3600" dirty="0" smtClean="0">
                <a:solidFill>
                  <a:srgbClr val="FFFF00"/>
                </a:solidFill>
              </a:rPr>
              <a:t>(v1-6)</a:t>
            </a:r>
          </a:p>
          <a:p>
            <a:endParaRPr lang="en-GB" sz="1600" dirty="0">
              <a:solidFill>
                <a:srgbClr val="FFFF00"/>
              </a:solidFill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FFFF00"/>
                </a:solidFill>
              </a:rPr>
              <a:t>No Hoarding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FFFF00"/>
                </a:solidFill>
              </a:rPr>
              <a:t>Fair Paying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FFFF00"/>
                </a:solidFill>
              </a:rPr>
              <a:t>Good Living</a:t>
            </a:r>
            <a:br>
              <a:rPr lang="en-GB" sz="3600" dirty="0" smtClean="0">
                <a:solidFill>
                  <a:srgbClr val="FFFF00"/>
                </a:solidFill>
              </a:rPr>
            </a:br>
            <a:endParaRPr lang="en-GB" sz="1050" dirty="0" smtClean="0">
              <a:solidFill>
                <a:srgbClr val="FFFF00"/>
              </a:solidFill>
            </a:endParaRPr>
          </a:p>
          <a:p>
            <a:r>
              <a:rPr lang="en-GB" sz="3200" dirty="0" smtClean="0">
                <a:solidFill>
                  <a:srgbClr val="FFFF00"/>
                </a:solidFill>
              </a:rPr>
              <a:t>Rich, empty and condemned. </a:t>
            </a:r>
            <a:br>
              <a:rPr lang="en-GB" sz="3200" dirty="0" smtClean="0">
                <a:solidFill>
                  <a:srgbClr val="FFFF00"/>
                </a:solidFill>
              </a:rPr>
            </a:br>
            <a:r>
              <a:rPr lang="en-GB" sz="3200" dirty="0" smtClean="0">
                <a:solidFill>
                  <a:srgbClr val="FFFF00"/>
                </a:solidFill>
              </a:rPr>
              <a:t>Self indulgent lifestyle.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042807"/>
            <a:ext cx="8892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‘Then he said, “This is what I’ll do. I will tear down my barns and build bigger ones, and there I will store my surplus grain. </a:t>
            </a:r>
            <a:r>
              <a:rPr lang="en-GB" sz="3200" dirty="0" smtClean="0">
                <a:solidFill>
                  <a:schemeClr val="bg1"/>
                </a:solidFill>
              </a:rPr>
              <a:t>And </a:t>
            </a:r>
            <a:r>
              <a:rPr lang="en-GB" sz="3200" dirty="0">
                <a:solidFill>
                  <a:schemeClr val="bg1"/>
                </a:solidFill>
              </a:rPr>
              <a:t>I’ll say to myself, ‘You have plenty of grain laid up for many years. Take life easy; eat, drink and be merry</a:t>
            </a:r>
            <a:r>
              <a:rPr lang="en-GB" sz="3200" smtClean="0">
                <a:solidFill>
                  <a:schemeClr val="bg1"/>
                </a:solidFill>
              </a:rPr>
              <a:t>.’”     </a:t>
            </a:r>
            <a:r>
              <a:rPr lang="en-GB" sz="2800" i="1" smtClean="0">
                <a:solidFill>
                  <a:schemeClr val="bg1">
                    <a:lumMod val="75000"/>
                  </a:schemeClr>
                </a:solidFill>
              </a:rPr>
              <a:t>Luke 12v18-19 </a:t>
            </a:r>
            <a:r>
              <a:rPr lang="en-GB" sz="2800" i="1" dirty="0" smtClean="0">
                <a:solidFill>
                  <a:schemeClr val="bg1">
                    <a:lumMod val="75000"/>
                  </a:schemeClr>
                </a:solidFill>
              </a:rPr>
              <a:t>(NIV)</a:t>
            </a:r>
            <a:endParaRPr lang="en-GB" sz="28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3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60648"/>
            <a:ext cx="8568952" cy="4532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Overview 2 – Patience in Suffering</a:t>
            </a:r>
            <a:r>
              <a:rPr lang="en-GB" sz="3600" smtClean="0">
                <a:solidFill>
                  <a:srgbClr val="FFFF00"/>
                </a:solidFill>
              </a:rPr>
              <a:t>	(</a:t>
            </a:r>
            <a:r>
              <a:rPr lang="en-GB" sz="3600" dirty="0" smtClean="0">
                <a:solidFill>
                  <a:srgbClr val="FFFF00"/>
                </a:solidFill>
              </a:rPr>
              <a:t>v7-12)</a:t>
            </a:r>
          </a:p>
          <a:p>
            <a:endParaRPr lang="en-GB" sz="1600" dirty="0">
              <a:solidFill>
                <a:srgbClr val="FFFF00"/>
              </a:solidFill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FFFF00"/>
                </a:solidFill>
              </a:rPr>
              <a:t>Patient Waiting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FFFF00"/>
                </a:solidFill>
              </a:rPr>
              <a:t>No Grumbling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FFFF00"/>
                </a:solidFill>
              </a:rPr>
              <a:t>Persevering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FFFF00"/>
                </a:solidFill>
              </a:rPr>
              <a:t>No Swearing</a:t>
            </a:r>
            <a:br>
              <a:rPr lang="en-GB" sz="3600" dirty="0" smtClean="0">
                <a:solidFill>
                  <a:srgbClr val="FFFF00"/>
                </a:solidFill>
              </a:rPr>
            </a:br>
            <a:endParaRPr lang="en-GB" sz="1050" dirty="0" smtClean="0">
              <a:solidFill>
                <a:srgbClr val="FFFF00"/>
              </a:solidFill>
            </a:endParaRPr>
          </a:p>
          <a:p>
            <a:r>
              <a:rPr lang="en-GB" sz="3200" dirty="0" smtClean="0">
                <a:solidFill>
                  <a:srgbClr val="FFFF00"/>
                </a:solidFill>
              </a:rPr>
              <a:t>Suffering, moaning, dishonest and condemned. Self indulgent life choice.</a:t>
            </a:r>
          </a:p>
          <a:p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679265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prstClr val="white"/>
                </a:solidFill>
              </a:rPr>
              <a:t>But I tell you, do not swear an oath at all…</a:t>
            </a:r>
            <a:r>
              <a:rPr lang="en-GB" sz="3200" baseline="30000" dirty="0" smtClean="0">
                <a:solidFill>
                  <a:prstClr val="white"/>
                </a:solidFill>
              </a:rPr>
              <a:t> </a:t>
            </a:r>
            <a:r>
              <a:rPr lang="en-GB" sz="3200" dirty="0" smtClean="0">
                <a:solidFill>
                  <a:prstClr val="white"/>
                </a:solidFill>
              </a:rPr>
              <a:t>All you need to say is simply “Yes,” or “No”; anything beyond this comes from the evil one.</a:t>
            </a:r>
          </a:p>
          <a:p>
            <a:pPr algn="r"/>
            <a:r>
              <a:rPr lang="en-GB" sz="2800" i="1" dirty="0" smtClean="0">
                <a:solidFill>
                  <a:prstClr val="white">
                    <a:lumMod val="75000"/>
                  </a:prstClr>
                </a:solidFill>
              </a:rPr>
              <a:t>Matt. 5v34a, 37 (NIV)</a:t>
            </a:r>
            <a:endParaRPr lang="en-GB" sz="2800" i="1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3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260648"/>
            <a:ext cx="8568952" cy="4532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Overview 3 – Praying in Faith (v13-20)</a:t>
            </a:r>
          </a:p>
          <a:p>
            <a:endParaRPr lang="en-GB" sz="1600" dirty="0">
              <a:solidFill>
                <a:srgbClr val="FFFF00"/>
              </a:solidFill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FFFF00"/>
                </a:solidFill>
              </a:rPr>
              <a:t>Singing Praise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FFFF00"/>
                </a:solidFill>
              </a:rPr>
              <a:t>Confessing Sin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FFFF00"/>
                </a:solidFill>
              </a:rPr>
              <a:t>Effective Prayer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GB" sz="3600" dirty="0" smtClean="0">
                <a:solidFill>
                  <a:srgbClr val="FFFF00"/>
                </a:solidFill>
              </a:rPr>
              <a:t>Saving the Wanderer</a:t>
            </a:r>
            <a:br>
              <a:rPr lang="en-GB" sz="3600" dirty="0" smtClean="0">
                <a:solidFill>
                  <a:srgbClr val="FFFF00"/>
                </a:solidFill>
              </a:rPr>
            </a:br>
            <a:endParaRPr lang="en-GB" sz="1050" dirty="0" smtClean="0">
              <a:solidFill>
                <a:srgbClr val="FFFF00"/>
              </a:solidFill>
            </a:endParaRPr>
          </a:p>
          <a:p>
            <a:r>
              <a:rPr lang="en-GB" sz="3200" dirty="0" smtClean="0">
                <a:solidFill>
                  <a:srgbClr val="FFFF00"/>
                </a:solidFill>
              </a:rPr>
              <a:t>Joyful, cleansed and connected. </a:t>
            </a:r>
            <a:br>
              <a:rPr lang="en-GB" sz="3200" dirty="0" smtClean="0">
                <a:solidFill>
                  <a:srgbClr val="FFFF00"/>
                </a:solidFill>
              </a:rPr>
            </a:br>
            <a:r>
              <a:rPr lang="en-GB" sz="3200" dirty="0" smtClean="0">
                <a:solidFill>
                  <a:srgbClr val="FFFF00"/>
                </a:solidFill>
              </a:rPr>
              <a:t>Non-Self indulgent life choice.</a:t>
            </a:r>
          </a:p>
          <a:p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679265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prstClr val="white"/>
                </a:solidFill>
              </a:rPr>
              <a:t>Jesus went throughout Galilee, teaching in their synagogues, proclaiming the good news of the kingdom, and healing every disease and illness among the </a:t>
            </a:r>
            <a:r>
              <a:rPr lang="en-GB" sz="3200" dirty="0" smtClean="0">
                <a:solidFill>
                  <a:prstClr val="white"/>
                </a:solidFill>
              </a:rPr>
              <a:t>people.</a:t>
            </a:r>
            <a:r>
              <a:rPr lang="en-GB" sz="3200" smtClean="0">
                <a:solidFill>
                  <a:prstClr val="white"/>
                </a:solidFill>
              </a:rPr>
              <a:t>		</a:t>
            </a:r>
            <a:r>
              <a:rPr lang="en-GB" sz="3200" dirty="0" smtClean="0">
                <a:solidFill>
                  <a:prstClr val="white"/>
                </a:solidFill>
              </a:rPr>
              <a:t>	</a:t>
            </a:r>
            <a:r>
              <a:rPr lang="en-GB" sz="2800" i="1" dirty="0" smtClean="0">
                <a:solidFill>
                  <a:prstClr val="white">
                    <a:lumMod val="75000"/>
                  </a:prstClr>
                </a:solidFill>
              </a:rPr>
              <a:t>Matt. 4v23 (NIV)</a:t>
            </a:r>
            <a:endParaRPr lang="en-GB" sz="2800" i="1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180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146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office@penrallt.org</dc:creator>
  <cp:lastModifiedBy>office@penrallt.org</cp:lastModifiedBy>
  <cp:revision>7</cp:revision>
  <dcterms:created xsi:type="dcterms:W3CDTF">2017-05-15T10:44:14Z</dcterms:created>
  <dcterms:modified xsi:type="dcterms:W3CDTF">2017-05-23T12:09:40Z</dcterms:modified>
</cp:coreProperties>
</file>